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9.xml" ContentType="application/vnd.openxmlformats-officedocument.drawingml.chartshap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288" r:id="rId4"/>
    <p:sldId id="291" r:id="rId5"/>
    <p:sldId id="295" r:id="rId6"/>
    <p:sldId id="296" r:id="rId7"/>
    <p:sldId id="299" r:id="rId8"/>
    <p:sldId id="324" r:id="rId9"/>
    <p:sldId id="303" r:id="rId10"/>
    <p:sldId id="320" r:id="rId11"/>
    <p:sldId id="321" r:id="rId12"/>
    <p:sldId id="305" r:id="rId13"/>
    <p:sldId id="304" r:id="rId14"/>
    <p:sldId id="306" r:id="rId15"/>
    <p:sldId id="307" r:id="rId16"/>
    <p:sldId id="322" r:id="rId17"/>
    <p:sldId id="323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41"/>
    <a:srgbClr val="3399FF"/>
    <a:srgbClr val="277DE5"/>
    <a:srgbClr val="3403E9"/>
    <a:srgbClr val="19016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119" autoAdjust="0"/>
    <p:restoredTop sz="94638" autoAdjust="0"/>
  </p:normalViewPr>
  <p:slideViewPr>
    <p:cSldViewPr>
      <p:cViewPr>
        <p:scale>
          <a:sx n="100" d="100"/>
          <a:sy n="100" d="100"/>
        </p:scale>
        <p:origin x="-28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8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9.xlsx"/><Relationship Id="rId4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11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14.xlsx"/><Relationship Id="rId4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1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1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78663803388214"/>
          <c:y val="0.18055081390872307"/>
          <c:w val="0.80915001009489274"/>
          <c:h val="0.61605444668253728"/>
        </c:manualLayout>
      </c:layout>
      <c:scatterChart>
        <c:scatterStyle val="lineMarker"/>
        <c:ser>
          <c:idx val="0"/>
          <c:order val="0"/>
          <c:marker>
            <c:symbol val="none"/>
          </c:marker>
          <c:yVal>
            <c:numRef>
              <c:f>Sheet4!$C$393:$C$11149</c:f>
              <c:numCache>
                <c:formatCode>General</c:formatCode>
                <c:ptCount val="41"/>
                <c:pt idx="0">
                  <c:v>391</c:v>
                </c:pt>
                <c:pt idx="1">
                  <c:v>29</c:v>
                </c:pt>
                <c:pt idx="2">
                  <c:v>34</c:v>
                </c:pt>
                <c:pt idx="3">
                  <c:v>39</c:v>
                </c:pt>
                <c:pt idx="4">
                  <c:v>43</c:v>
                </c:pt>
                <c:pt idx="5">
                  <c:v>72</c:v>
                </c:pt>
                <c:pt idx="6">
                  <c:v>81</c:v>
                </c:pt>
                <c:pt idx="7">
                  <c:v>84</c:v>
                </c:pt>
                <c:pt idx="8">
                  <c:v>102</c:v>
                </c:pt>
                <c:pt idx="9">
                  <c:v>86</c:v>
                </c:pt>
                <c:pt idx="10">
                  <c:v>193</c:v>
                </c:pt>
                <c:pt idx="11">
                  <c:v>114</c:v>
                </c:pt>
                <c:pt idx="12">
                  <c:v>126</c:v>
                </c:pt>
                <c:pt idx="13">
                  <c:v>130</c:v>
                </c:pt>
                <c:pt idx="14">
                  <c:v>104</c:v>
                </c:pt>
                <c:pt idx="15">
                  <c:v>154</c:v>
                </c:pt>
                <c:pt idx="16">
                  <c:v>182</c:v>
                </c:pt>
                <c:pt idx="17">
                  <c:v>122</c:v>
                </c:pt>
                <c:pt idx="18">
                  <c:v>105</c:v>
                </c:pt>
                <c:pt idx="19">
                  <c:v>44</c:v>
                </c:pt>
                <c:pt idx="20">
                  <c:v>566</c:v>
                </c:pt>
                <c:pt idx="21">
                  <c:v>367</c:v>
                </c:pt>
                <c:pt idx="22">
                  <c:v>288</c:v>
                </c:pt>
                <c:pt idx="23">
                  <c:v>278</c:v>
                </c:pt>
                <c:pt idx="24">
                  <c:v>313</c:v>
                </c:pt>
                <c:pt idx="25">
                  <c:v>333</c:v>
                </c:pt>
                <c:pt idx="26">
                  <c:v>341</c:v>
                </c:pt>
                <c:pt idx="27">
                  <c:v>357</c:v>
                </c:pt>
                <c:pt idx="28">
                  <c:v>389</c:v>
                </c:pt>
                <c:pt idx="29">
                  <c:v>348</c:v>
                </c:pt>
                <c:pt idx="30">
                  <c:v>698</c:v>
                </c:pt>
                <c:pt idx="31">
                  <c:v>337</c:v>
                </c:pt>
                <c:pt idx="32">
                  <c:v>377</c:v>
                </c:pt>
                <c:pt idx="33">
                  <c:v>333</c:v>
                </c:pt>
                <c:pt idx="34">
                  <c:v>387</c:v>
                </c:pt>
                <c:pt idx="35">
                  <c:v>398</c:v>
                </c:pt>
                <c:pt idx="36">
                  <c:v>429</c:v>
                </c:pt>
                <c:pt idx="37">
                  <c:v>369</c:v>
                </c:pt>
                <c:pt idx="38">
                  <c:v>473</c:v>
                </c:pt>
                <c:pt idx="39">
                  <c:v>327</c:v>
                </c:pt>
                <c:pt idx="40">
                  <c:v>1164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AF36-42A1-9A48-A48FD676C498}"/>
            </c:ext>
          </c:extLst>
        </c:ser>
        <c:axId val="76425472"/>
        <c:axId val="78217216"/>
      </c:scatterChart>
      <c:valAx>
        <c:axId val="76425472"/>
        <c:scaling>
          <c:orientation val="minMax"/>
          <c:max val="45"/>
        </c:scaling>
        <c:axPos val="b"/>
        <c:tickLblPos val="nextTo"/>
        <c:crossAx val="78217216"/>
        <c:crosses val="autoZero"/>
        <c:crossBetween val="midCat"/>
      </c:valAx>
      <c:valAx>
        <c:axId val="78217216"/>
        <c:scaling>
          <c:orientation val="minMax"/>
          <c:max val="1400"/>
        </c:scaling>
        <c:axPos val="l"/>
        <c:majorGridlines/>
        <c:numFmt formatCode="General" sourceLinked="1"/>
        <c:tickLblPos val="nextTo"/>
        <c:crossAx val="76425472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485614298212724"/>
          <c:y val="0.12581999985786957"/>
          <c:w val="0.82797687789026375"/>
          <c:h val="0.69323533715995378"/>
        </c:manualLayout>
      </c:layout>
      <c:scatterChart>
        <c:scatterStyle val="lineMarker"/>
        <c:ser>
          <c:idx val="0"/>
          <c:order val="0"/>
          <c:marker>
            <c:symbol val="none"/>
          </c:marker>
          <c:yVal>
            <c:numRef>
              <c:f>Sheet2!$C$568:$C$10284</c:f>
              <c:numCache>
                <c:formatCode>General</c:formatCode>
                <c:ptCount val="41"/>
                <c:pt idx="0">
                  <c:v>565</c:v>
                </c:pt>
                <c:pt idx="1">
                  <c:v>53</c:v>
                </c:pt>
                <c:pt idx="2">
                  <c:v>73</c:v>
                </c:pt>
                <c:pt idx="3">
                  <c:v>93</c:v>
                </c:pt>
                <c:pt idx="4">
                  <c:v>96</c:v>
                </c:pt>
                <c:pt idx="5">
                  <c:v>108</c:v>
                </c:pt>
                <c:pt idx="6">
                  <c:v>126</c:v>
                </c:pt>
                <c:pt idx="7">
                  <c:v>107</c:v>
                </c:pt>
                <c:pt idx="8">
                  <c:v>133</c:v>
                </c:pt>
                <c:pt idx="9">
                  <c:v>113</c:v>
                </c:pt>
                <c:pt idx="10">
                  <c:v>279</c:v>
                </c:pt>
                <c:pt idx="11">
                  <c:v>196</c:v>
                </c:pt>
                <c:pt idx="12">
                  <c:v>210</c:v>
                </c:pt>
                <c:pt idx="13">
                  <c:v>179</c:v>
                </c:pt>
                <c:pt idx="14">
                  <c:v>221</c:v>
                </c:pt>
                <c:pt idx="15">
                  <c:v>233</c:v>
                </c:pt>
                <c:pt idx="16">
                  <c:v>221</c:v>
                </c:pt>
                <c:pt idx="17">
                  <c:v>179</c:v>
                </c:pt>
                <c:pt idx="18">
                  <c:v>160</c:v>
                </c:pt>
                <c:pt idx="19">
                  <c:v>77</c:v>
                </c:pt>
                <c:pt idx="20">
                  <c:v>795</c:v>
                </c:pt>
                <c:pt idx="21">
                  <c:v>430</c:v>
                </c:pt>
                <c:pt idx="22">
                  <c:v>405</c:v>
                </c:pt>
                <c:pt idx="23">
                  <c:v>282</c:v>
                </c:pt>
                <c:pt idx="24">
                  <c:v>320</c:v>
                </c:pt>
                <c:pt idx="25">
                  <c:v>348</c:v>
                </c:pt>
                <c:pt idx="26">
                  <c:v>277</c:v>
                </c:pt>
                <c:pt idx="27">
                  <c:v>248</c:v>
                </c:pt>
                <c:pt idx="28">
                  <c:v>285</c:v>
                </c:pt>
                <c:pt idx="29">
                  <c:v>213</c:v>
                </c:pt>
                <c:pt idx="30">
                  <c:v>324</c:v>
                </c:pt>
                <c:pt idx="31">
                  <c:v>215</c:v>
                </c:pt>
                <c:pt idx="32">
                  <c:v>240</c:v>
                </c:pt>
                <c:pt idx="33">
                  <c:v>196</c:v>
                </c:pt>
                <c:pt idx="34">
                  <c:v>227</c:v>
                </c:pt>
                <c:pt idx="35">
                  <c:v>254</c:v>
                </c:pt>
                <c:pt idx="36">
                  <c:v>213</c:v>
                </c:pt>
                <c:pt idx="37">
                  <c:v>202</c:v>
                </c:pt>
                <c:pt idx="38">
                  <c:v>294</c:v>
                </c:pt>
                <c:pt idx="39">
                  <c:v>185</c:v>
                </c:pt>
                <c:pt idx="40">
                  <c:v>866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945E-4764-BADE-DA35737AAC06}"/>
            </c:ext>
          </c:extLst>
        </c:ser>
        <c:axId val="96273920"/>
        <c:axId val="96275456"/>
      </c:scatterChart>
      <c:valAx>
        <c:axId val="96273920"/>
        <c:scaling>
          <c:orientation val="minMax"/>
        </c:scaling>
        <c:axPos val="b"/>
        <c:tickLblPos val="nextTo"/>
        <c:crossAx val="96275456"/>
        <c:crosses val="autoZero"/>
        <c:crossBetween val="midCat"/>
      </c:valAx>
      <c:valAx>
        <c:axId val="96275456"/>
        <c:scaling>
          <c:orientation val="minMax"/>
        </c:scaling>
        <c:axPos val="l"/>
        <c:majorGridlines/>
        <c:numFmt formatCode="General" sourceLinked="1"/>
        <c:tickLblPos val="nextTo"/>
        <c:crossAx val="96273920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445515190862904"/>
          <c:y val="0.17776981129391348"/>
          <c:w val="0.78882570721276235"/>
          <c:h val="0.63243319901713846"/>
        </c:manualLayout>
      </c:layout>
      <c:scatterChart>
        <c:scatterStyle val="lineMarker"/>
        <c:ser>
          <c:idx val="0"/>
          <c:order val="0"/>
          <c:tx>
            <c:strRef>
              <c:f>Sheet3!$C$2:$C$384</c:f>
              <c:strCache>
                <c:ptCount val="38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</c:strCache>
            </c:strRef>
          </c:tx>
          <c:xVal>
            <c:numRef>
              <c:f>Sheet3!$B$385:$B$13268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Sheet3!$C$385:$C$13268</c:f>
              <c:numCache>
                <c:formatCode>General</c:formatCode>
                <c:ptCount val="41"/>
                <c:pt idx="0">
                  <c:v>382</c:v>
                </c:pt>
                <c:pt idx="1">
                  <c:v>7</c:v>
                </c:pt>
                <c:pt idx="2">
                  <c:v>24</c:v>
                </c:pt>
                <c:pt idx="3">
                  <c:v>16</c:v>
                </c:pt>
                <c:pt idx="4">
                  <c:v>22</c:v>
                </c:pt>
                <c:pt idx="5">
                  <c:v>40</c:v>
                </c:pt>
                <c:pt idx="6">
                  <c:v>27</c:v>
                </c:pt>
                <c:pt idx="7">
                  <c:v>33</c:v>
                </c:pt>
                <c:pt idx="8">
                  <c:v>52</c:v>
                </c:pt>
                <c:pt idx="9">
                  <c:v>48</c:v>
                </c:pt>
                <c:pt idx="10">
                  <c:v>103</c:v>
                </c:pt>
                <c:pt idx="11">
                  <c:v>60</c:v>
                </c:pt>
                <c:pt idx="12">
                  <c:v>79</c:v>
                </c:pt>
                <c:pt idx="13">
                  <c:v>77</c:v>
                </c:pt>
                <c:pt idx="14">
                  <c:v>93</c:v>
                </c:pt>
                <c:pt idx="15">
                  <c:v>163</c:v>
                </c:pt>
                <c:pt idx="16">
                  <c:v>132</c:v>
                </c:pt>
                <c:pt idx="17">
                  <c:v>108</c:v>
                </c:pt>
                <c:pt idx="18">
                  <c:v>104</c:v>
                </c:pt>
                <c:pt idx="19">
                  <c:v>53</c:v>
                </c:pt>
                <c:pt idx="20">
                  <c:v>489</c:v>
                </c:pt>
                <c:pt idx="21">
                  <c:v>354</c:v>
                </c:pt>
                <c:pt idx="22">
                  <c:v>358</c:v>
                </c:pt>
                <c:pt idx="23">
                  <c:v>300</c:v>
                </c:pt>
                <c:pt idx="24">
                  <c:v>354</c:v>
                </c:pt>
                <c:pt idx="25">
                  <c:v>407</c:v>
                </c:pt>
                <c:pt idx="26">
                  <c:v>427</c:v>
                </c:pt>
                <c:pt idx="27">
                  <c:v>454</c:v>
                </c:pt>
                <c:pt idx="28">
                  <c:v>516</c:v>
                </c:pt>
                <c:pt idx="29">
                  <c:v>422</c:v>
                </c:pt>
                <c:pt idx="30">
                  <c:v>721</c:v>
                </c:pt>
                <c:pt idx="31">
                  <c:v>392</c:v>
                </c:pt>
                <c:pt idx="32">
                  <c:v>549</c:v>
                </c:pt>
                <c:pt idx="33">
                  <c:v>489</c:v>
                </c:pt>
                <c:pt idx="34">
                  <c:v>619</c:v>
                </c:pt>
                <c:pt idx="35">
                  <c:v>658</c:v>
                </c:pt>
                <c:pt idx="36">
                  <c:v>754</c:v>
                </c:pt>
                <c:pt idx="37">
                  <c:v>743</c:v>
                </c:pt>
                <c:pt idx="38">
                  <c:v>820</c:v>
                </c:pt>
                <c:pt idx="39">
                  <c:v>669</c:v>
                </c:pt>
                <c:pt idx="40">
                  <c:v>1107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AE3B-435C-94B4-A504AEB62DDF}"/>
            </c:ext>
          </c:extLst>
        </c:ser>
        <c:axId val="82622336"/>
        <c:axId val="83108224"/>
      </c:scatterChart>
      <c:valAx>
        <c:axId val="82622336"/>
        <c:scaling>
          <c:orientation val="minMax"/>
          <c:max val="40"/>
        </c:scaling>
        <c:axPos val="b"/>
        <c:numFmt formatCode="General" sourceLinked="1"/>
        <c:tickLblPos val="nextTo"/>
        <c:crossAx val="83108224"/>
        <c:crosses val="autoZero"/>
        <c:crossBetween val="midCat"/>
      </c:valAx>
      <c:valAx>
        <c:axId val="83108224"/>
        <c:scaling>
          <c:orientation val="minMax"/>
        </c:scaling>
        <c:axPos val="l"/>
        <c:majorGridlines/>
        <c:numFmt formatCode="General" sourceLinked="1"/>
        <c:tickLblPos val="nextTo"/>
        <c:crossAx val="82622336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252770487022456"/>
          <c:y val="9.1122776319626717E-2"/>
          <c:w val="0.84809395353358608"/>
          <c:h val="0.75605962716198938"/>
        </c:manualLayout>
      </c:layout>
      <c:scatterChart>
        <c:scatterStyle val="lineMarker"/>
        <c:ser>
          <c:idx val="0"/>
          <c:order val="0"/>
          <c:marker>
            <c:symbol val="none"/>
          </c:marker>
          <c:yVal>
            <c:numRef>
              <c:f>Sheet3!$C$185:$C$7216</c:f>
              <c:numCache>
                <c:formatCode>General</c:formatCode>
                <c:ptCount val="41"/>
                <c:pt idx="0">
                  <c:v>182</c:v>
                </c:pt>
                <c:pt idx="1">
                  <c:v>5</c:v>
                </c:pt>
                <c:pt idx="2">
                  <c:v>16</c:v>
                </c:pt>
                <c:pt idx="3">
                  <c:v>12</c:v>
                </c:pt>
                <c:pt idx="4">
                  <c:v>20</c:v>
                </c:pt>
                <c:pt idx="5">
                  <c:v>27</c:v>
                </c:pt>
                <c:pt idx="6">
                  <c:v>25</c:v>
                </c:pt>
                <c:pt idx="7">
                  <c:v>32</c:v>
                </c:pt>
                <c:pt idx="8">
                  <c:v>41</c:v>
                </c:pt>
                <c:pt idx="9">
                  <c:v>43</c:v>
                </c:pt>
                <c:pt idx="10">
                  <c:v>57</c:v>
                </c:pt>
                <c:pt idx="11">
                  <c:v>51</c:v>
                </c:pt>
                <c:pt idx="12">
                  <c:v>72</c:v>
                </c:pt>
                <c:pt idx="13">
                  <c:v>53</c:v>
                </c:pt>
                <c:pt idx="14">
                  <c:v>57</c:v>
                </c:pt>
                <c:pt idx="15">
                  <c:v>117</c:v>
                </c:pt>
                <c:pt idx="16">
                  <c:v>111</c:v>
                </c:pt>
                <c:pt idx="17">
                  <c:v>107</c:v>
                </c:pt>
                <c:pt idx="18">
                  <c:v>147</c:v>
                </c:pt>
                <c:pt idx="19">
                  <c:v>70</c:v>
                </c:pt>
                <c:pt idx="20">
                  <c:v>246</c:v>
                </c:pt>
                <c:pt idx="21">
                  <c:v>246</c:v>
                </c:pt>
                <c:pt idx="22">
                  <c:v>217</c:v>
                </c:pt>
                <c:pt idx="23">
                  <c:v>216</c:v>
                </c:pt>
                <c:pt idx="24">
                  <c:v>277</c:v>
                </c:pt>
                <c:pt idx="25">
                  <c:v>271</c:v>
                </c:pt>
                <c:pt idx="26">
                  <c:v>347</c:v>
                </c:pt>
                <c:pt idx="27">
                  <c:v>317</c:v>
                </c:pt>
                <c:pt idx="28">
                  <c:v>368</c:v>
                </c:pt>
                <c:pt idx="29">
                  <c:v>277</c:v>
                </c:pt>
                <c:pt idx="30">
                  <c:v>654</c:v>
                </c:pt>
                <c:pt idx="31">
                  <c:v>188</c:v>
                </c:pt>
                <c:pt idx="32">
                  <c:v>225</c:v>
                </c:pt>
                <c:pt idx="33">
                  <c:v>230</c:v>
                </c:pt>
                <c:pt idx="34">
                  <c:v>213</c:v>
                </c:pt>
                <c:pt idx="35">
                  <c:v>340</c:v>
                </c:pt>
                <c:pt idx="36">
                  <c:v>220</c:v>
                </c:pt>
                <c:pt idx="37">
                  <c:v>245</c:v>
                </c:pt>
                <c:pt idx="38">
                  <c:v>290</c:v>
                </c:pt>
                <c:pt idx="39">
                  <c:v>167</c:v>
                </c:pt>
                <c:pt idx="40">
                  <c:v>374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A869-4AFF-B885-5649990C5A1E}"/>
            </c:ext>
          </c:extLst>
        </c:ser>
        <c:axId val="96177536"/>
        <c:axId val="96126080"/>
      </c:scatterChart>
      <c:valAx>
        <c:axId val="96177536"/>
        <c:scaling>
          <c:orientation val="minMax"/>
          <c:max val="40"/>
        </c:scaling>
        <c:axPos val="b"/>
        <c:tickLblPos val="nextTo"/>
        <c:crossAx val="96126080"/>
        <c:crosses val="autoZero"/>
        <c:crossBetween val="midCat"/>
      </c:valAx>
      <c:valAx>
        <c:axId val="96126080"/>
        <c:scaling>
          <c:orientation val="minMax"/>
        </c:scaling>
        <c:axPos val="l"/>
        <c:majorGridlines/>
        <c:numFmt formatCode="General" sourceLinked="1"/>
        <c:tickLblPos val="nextTo"/>
        <c:crossAx val="96177536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173547231829667"/>
          <c:y val="5.0925925925925923E-2"/>
          <c:w val="0.86083830058625843"/>
          <c:h val="0.80000801983085446"/>
        </c:manualLayout>
      </c:layout>
      <c:lineChart>
        <c:grouping val="standard"/>
        <c:ser>
          <c:idx val="0"/>
          <c:order val="0"/>
          <c:tx>
            <c:strRef>
              <c:f>Sheet4!$C$3:$C$122</c:f>
              <c:strCach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Sheet4!$B$123:$B$3071</c:f>
              <c:strCache>
                <c:ptCount val="4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Grand </c:v>
                </c:pt>
              </c:strCache>
            </c:strRef>
          </c:cat>
          <c:val>
            <c:numRef>
              <c:f>Sheet4!$C$123:$C$3071</c:f>
              <c:numCache>
                <c:formatCode>General</c:formatCode>
                <c:ptCount val="42"/>
                <c:pt idx="0">
                  <c:v>119</c:v>
                </c:pt>
                <c:pt idx="1">
                  <c:v>6</c:v>
                </c:pt>
                <c:pt idx="2">
                  <c:v>12</c:v>
                </c:pt>
                <c:pt idx="3">
                  <c:v>8</c:v>
                </c:pt>
                <c:pt idx="4">
                  <c:v>13</c:v>
                </c:pt>
                <c:pt idx="5">
                  <c:v>14</c:v>
                </c:pt>
                <c:pt idx="6">
                  <c:v>19</c:v>
                </c:pt>
                <c:pt idx="7">
                  <c:v>13</c:v>
                </c:pt>
                <c:pt idx="8">
                  <c:v>21</c:v>
                </c:pt>
                <c:pt idx="9">
                  <c:v>10</c:v>
                </c:pt>
                <c:pt idx="10">
                  <c:v>57</c:v>
                </c:pt>
                <c:pt idx="11">
                  <c:v>10</c:v>
                </c:pt>
                <c:pt idx="12">
                  <c:v>25</c:v>
                </c:pt>
                <c:pt idx="13">
                  <c:v>19</c:v>
                </c:pt>
                <c:pt idx="14">
                  <c:v>29</c:v>
                </c:pt>
                <c:pt idx="15">
                  <c:v>42</c:v>
                </c:pt>
                <c:pt idx="16">
                  <c:v>45</c:v>
                </c:pt>
                <c:pt idx="17">
                  <c:v>27</c:v>
                </c:pt>
                <c:pt idx="18">
                  <c:v>42</c:v>
                </c:pt>
                <c:pt idx="19">
                  <c:v>22</c:v>
                </c:pt>
                <c:pt idx="20">
                  <c:v>112</c:v>
                </c:pt>
                <c:pt idx="21">
                  <c:v>108</c:v>
                </c:pt>
                <c:pt idx="22">
                  <c:v>96</c:v>
                </c:pt>
                <c:pt idx="23">
                  <c:v>82</c:v>
                </c:pt>
                <c:pt idx="24">
                  <c:v>62</c:v>
                </c:pt>
                <c:pt idx="25">
                  <c:v>115</c:v>
                </c:pt>
                <c:pt idx="26">
                  <c:v>94</c:v>
                </c:pt>
                <c:pt idx="27">
                  <c:v>74</c:v>
                </c:pt>
                <c:pt idx="28">
                  <c:v>126</c:v>
                </c:pt>
                <c:pt idx="29">
                  <c:v>94</c:v>
                </c:pt>
                <c:pt idx="30">
                  <c:v>216</c:v>
                </c:pt>
                <c:pt idx="31">
                  <c:v>102</c:v>
                </c:pt>
                <c:pt idx="32">
                  <c:v>113</c:v>
                </c:pt>
                <c:pt idx="33">
                  <c:v>123</c:v>
                </c:pt>
                <c:pt idx="34">
                  <c:v>114</c:v>
                </c:pt>
                <c:pt idx="35">
                  <c:v>162</c:v>
                </c:pt>
                <c:pt idx="36">
                  <c:v>118</c:v>
                </c:pt>
                <c:pt idx="37">
                  <c:v>97</c:v>
                </c:pt>
                <c:pt idx="38">
                  <c:v>119</c:v>
                </c:pt>
                <c:pt idx="39">
                  <c:v>61</c:v>
                </c:pt>
                <c:pt idx="40">
                  <c:v>285</c:v>
                </c:pt>
                <c:pt idx="41">
                  <c:v>3026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2B-493D-AF84-44DDBD87583F}"/>
            </c:ext>
          </c:extLst>
        </c:ser>
        <c:marker val="1"/>
        <c:axId val="92808704"/>
        <c:axId val="96013312"/>
      </c:lineChart>
      <c:catAx>
        <c:axId val="92808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13312"/>
        <c:crosses val="autoZero"/>
        <c:lblAlgn val="ctr"/>
        <c:lblOffset val="100"/>
        <c:tickLblSkip val="5"/>
        <c:tickMarkSkip val="10"/>
      </c:catAx>
      <c:valAx>
        <c:axId val="96013312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08704"/>
        <c:crossesAt val="5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094674006457159"/>
          <c:y val="6.8273531676803861E-2"/>
          <c:w val="0.83594046872459526"/>
          <c:h val="0.68722069874231073"/>
        </c:manualLayout>
      </c:layout>
      <c:scatterChart>
        <c:scatterStyle val="lineMarker"/>
        <c:ser>
          <c:idx val="0"/>
          <c:order val="0"/>
          <c:marker>
            <c:symbol val="none"/>
          </c:marker>
          <c:yVal>
            <c:numRef>
              <c:f>Sheet2!$C$540:$C$16067</c:f>
              <c:numCache>
                <c:formatCode>General</c:formatCode>
                <c:ptCount val="41"/>
                <c:pt idx="0">
                  <c:v>538</c:v>
                </c:pt>
                <c:pt idx="1">
                  <c:v>30</c:v>
                </c:pt>
                <c:pt idx="2">
                  <c:v>37</c:v>
                </c:pt>
                <c:pt idx="3">
                  <c:v>60</c:v>
                </c:pt>
                <c:pt idx="4">
                  <c:v>57</c:v>
                </c:pt>
                <c:pt idx="5">
                  <c:v>103</c:v>
                </c:pt>
                <c:pt idx="6">
                  <c:v>91</c:v>
                </c:pt>
                <c:pt idx="7">
                  <c:v>92</c:v>
                </c:pt>
                <c:pt idx="8">
                  <c:v>127</c:v>
                </c:pt>
                <c:pt idx="9">
                  <c:v>110</c:v>
                </c:pt>
                <c:pt idx="10">
                  <c:v>232</c:v>
                </c:pt>
                <c:pt idx="11">
                  <c:v>263</c:v>
                </c:pt>
                <c:pt idx="12">
                  <c:v>278</c:v>
                </c:pt>
                <c:pt idx="13">
                  <c:v>223</c:v>
                </c:pt>
                <c:pt idx="14">
                  <c:v>238</c:v>
                </c:pt>
                <c:pt idx="15">
                  <c:v>324</c:v>
                </c:pt>
                <c:pt idx="16">
                  <c:v>278</c:v>
                </c:pt>
                <c:pt idx="17">
                  <c:v>235</c:v>
                </c:pt>
                <c:pt idx="18">
                  <c:v>234</c:v>
                </c:pt>
                <c:pt idx="19">
                  <c:v>168</c:v>
                </c:pt>
                <c:pt idx="20">
                  <c:v>921</c:v>
                </c:pt>
                <c:pt idx="21">
                  <c:v>616</c:v>
                </c:pt>
                <c:pt idx="22">
                  <c:v>429</c:v>
                </c:pt>
                <c:pt idx="23">
                  <c:v>386</c:v>
                </c:pt>
                <c:pt idx="24">
                  <c:v>354</c:v>
                </c:pt>
                <c:pt idx="25">
                  <c:v>465</c:v>
                </c:pt>
                <c:pt idx="26">
                  <c:v>398</c:v>
                </c:pt>
                <c:pt idx="27">
                  <c:v>413</c:v>
                </c:pt>
                <c:pt idx="28">
                  <c:v>469</c:v>
                </c:pt>
                <c:pt idx="29">
                  <c:v>409</c:v>
                </c:pt>
                <c:pt idx="30">
                  <c:v>698</c:v>
                </c:pt>
                <c:pt idx="31">
                  <c:v>351</c:v>
                </c:pt>
                <c:pt idx="32">
                  <c:v>489</c:v>
                </c:pt>
                <c:pt idx="33">
                  <c:v>434</c:v>
                </c:pt>
                <c:pt idx="34">
                  <c:v>518</c:v>
                </c:pt>
                <c:pt idx="35">
                  <c:v>591</c:v>
                </c:pt>
                <c:pt idx="36">
                  <c:v>636</c:v>
                </c:pt>
                <c:pt idx="37">
                  <c:v>548</c:v>
                </c:pt>
                <c:pt idx="38">
                  <c:v>785</c:v>
                </c:pt>
                <c:pt idx="39">
                  <c:v>580</c:v>
                </c:pt>
                <c:pt idx="40">
                  <c:v>1817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767F-4E59-9CE6-C2451A61DBC8}"/>
            </c:ext>
          </c:extLst>
        </c:ser>
        <c:axId val="122743040"/>
        <c:axId val="122806272"/>
      </c:scatterChart>
      <c:valAx>
        <c:axId val="122743040"/>
        <c:scaling>
          <c:orientation val="minMax"/>
          <c:max val="40"/>
        </c:scaling>
        <c:axPos val="b"/>
        <c:tickLblPos val="nextTo"/>
        <c:crossAx val="122806272"/>
        <c:crosses val="autoZero"/>
        <c:crossBetween val="midCat"/>
      </c:valAx>
      <c:valAx>
        <c:axId val="122806272"/>
        <c:scaling>
          <c:orientation val="minMax"/>
        </c:scaling>
        <c:axPos val="l"/>
        <c:majorGridlines/>
        <c:numFmt formatCode="General" sourceLinked="1"/>
        <c:tickLblPos val="nextTo"/>
        <c:crossAx val="122743040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451181102362205E-2"/>
          <c:y val="5.0925925925925923E-2"/>
          <c:w val="0.87415810523684534"/>
          <c:h val="0.80690605714542885"/>
        </c:manualLayout>
      </c:layout>
      <c:lineChart>
        <c:grouping val="standard"/>
        <c:ser>
          <c:idx val="0"/>
          <c:order val="0"/>
          <c:tx>
            <c:strRef>
              <c:f>Sheet3!$C$2:$C$34</c:f>
              <c:strCach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Sheet3!$B$35:$B$2623</c:f>
              <c:strCache>
                <c:ptCount val="41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Grand </c:v>
                </c:pt>
              </c:strCache>
            </c:strRef>
          </c:cat>
          <c:val>
            <c:numRef>
              <c:f>Sheet3!$C$35:$C$2623</c:f>
              <c:numCache>
                <c:formatCode>General</c:formatCode>
                <c:ptCount val="41"/>
                <c:pt idx="0">
                  <c:v>32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9</c:v>
                </c:pt>
                <c:pt idx="6">
                  <c:v>3</c:v>
                </c:pt>
                <c:pt idx="7">
                  <c:v>14</c:v>
                </c:pt>
                <c:pt idx="8">
                  <c:v>12</c:v>
                </c:pt>
                <c:pt idx="9">
                  <c:v>26</c:v>
                </c:pt>
                <c:pt idx="10">
                  <c:v>12</c:v>
                </c:pt>
                <c:pt idx="11">
                  <c:v>16</c:v>
                </c:pt>
                <c:pt idx="12">
                  <c:v>28</c:v>
                </c:pt>
                <c:pt idx="13">
                  <c:v>21</c:v>
                </c:pt>
                <c:pt idx="14">
                  <c:v>33</c:v>
                </c:pt>
                <c:pt idx="15">
                  <c:v>34</c:v>
                </c:pt>
                <c:pt idx="16">
                  <c:v>30</c:v>
                </c:pt>
                <c:pt idx="17">
                  <c:v>19</c:v>
                </c:pt>
                <c:pt idx="18">
                  <c:v>11</c:v>
                </c:pt>
                <c:pt idx="19">
                  <c:v>152</c:v>
                </c:pt>
                <c:pt idx="20">
                  <c:v>89</c:v>
                </c:pt>
                <c:pt idx="21">
                  <c:v>79</c:v>
                </c:pt>
                <c:pt idx="22">
                  <c:v>83</c:v>
                </c:pt>
                <c:pt idx="23">
                  <c:v>79</c:v>
                </c:pt>
                <c:pt idx="24">
                  <c:v>87</c:v>
                </c:pt>
                <c:pt idx="25">
                  <c:v>92</c:v>
                </c:pt>
                <c:pt idx="26">
                  <c:v>81</c:v>
                </c:pt>
                <c:pt idx="27">
                  <c:v>99</c:v>
                </c:pt>
                <c:pt idx="28">
                  <c:v>82</c:v>
                </c:pt>
                <c:pt idx="29">
                  <c:v>100</c:v>
                </c:pt>
                <c:pt idx="30">
                  <c:v>98</c:v>
                </c:pt>
                <c:pt idx="31">
                  <c:v>112</c:v>
                </c:pt>
                <c:pt idx="32">
                  <c:v>93</c:v>
                </c:pt>
                <c:pt idx="33">
                  <c:v>112</c:v>
                </c:pt>
                <c:pt idx="34">
                  <c:v>96</c:v>
                </c:pt>
                <c:pt idx="35">
                  <c:v>128</c:v>
                </c:pt>
                <c:pt idx="36">
                  <c:v>105</c:v>
                </c:pt>
                <c:pt idx="37">
                  <c:v>142</c:v>
                </c:pt>
                <c:pt idx="38">
                  <c:v>58</c:v>
                </c:pt>
                <c:pt idx="39">
                  <c:v>297</c:v>
                </c:pt>
                <c:pt idx="40">
                  <c:v>2580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5E-4A8A-91CD-3BBAA3A7B8EF}"/>
            </c:ext>
          </c:extLst>
        </c:ser>
        <c:marker val="1"/>
        <c:axId val="117160192"/>
        <c:axId val="117174272"/>
      </c:lineChart>
      <c:catAx>
        <c:axId val="117160192"/>
        <c:scaling>
          <c:orientation val="minMax"/>
        </c:scaling>
        <c:axPos val="b"/>
        <c:numFmt formatCode="0.00000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74272"/>
        <c:crosses val="autoZero"/>
        <c:auto val="1"/>
        <c:lblAlgn val="ctr"/>
        <c:lblOffset val="50"/>
        <c:tickLblSkip val="6"/>
      </c:catAx>
      <c:valAx>
        <c:axId val="117174272"/>
        <c:scaling>
          <c:orientation val="minMax"/>
          <c:max val="1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160192"/>
        <c:crossesAt val="5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9280698020855485E-2"/>
          <c:y val="5.8715368912219304E-2"/>
          <c:w val="0.86221938473906978"/>
          <c:h val="0.72288203557888586"/>
        </c:manualLayout>
      </c:layout>
      <c:scatterChart>
        <c:scatterStyle val="lineMarker"/>
        <c:ser>
          <c:idx val="0"/>
          <c:order val="0"/>
          <c:marker>
            <c:symbol val="none"/>
          </c:marker>
          <c:yVal>
            <c:numRef>
              <c:f>Sheet2!$C$229:$C$5584</c:f>
              <c:numCache>
                <c:formatCode>General</c:formatCode>
                <c:ptCount val="41"/>
                <c:pt idx="0">
                  <c:v>226</c:v>
                </c:pt>
                <c:pt idx="1">
                  <c:v>15</c:v>
                </c:pt>
                <c:pt idx="2">
                  <c:v>21</c:v>
                </c:pt>
                <c:pt idx="3">
                  <c:v>29</c:v>
                </c:pt>
                <c:pt idx="4">
                  <c:v>25</c:v>
                </c:pt>
                <c:pt idx="5">
                  <c:v>38</c:v>
                </c:pt>
                <c:pt idx="6">
                  <c:v>35</c:v>
                </c:pt>
                <c:pt idx="7">
                  <c:v>54</c:v>
                </c:pt>
                <c:pt idx="8">
                  <c:v>58</c:v>
                </c:pt>
                <c:pt idx="9">
                  <c:v>62</c:v>
                </c:pt>
                <c:pt idx="10">
                  <c:v>62</c:v>
                </c:pt>
                <c:pt idx="11">
                  <c:v>43</c:v>
                </c:pt>
                <c:pt idx="12">
                  <c:v>63</c:v>
                </c:pt>
                <c:pt idx="13">
                  <c:v>53</c:v>
                </c:pt>
                <c:pt idx="14">
                  <c:v>55</c:v>
                </c:pt>
                <c:pt idx="15">
                  <c:v>69</c:v>
                </c:pt>
                <c:pt idx="16">
                  <c:v>56</c:v>
                </c:pt>
                <c:pt idx="17">
                  <c:v>51</c:v>
                </c:pt>
                <c:pt idx="18">
                  <c:v>56</c:v>
                </c:pt>
                <c:pt idx="19">
                  <c:v>20</c:v>
                </c:pt>
                <c:pt idx="20">
                  <c:v>311</c:v>
                </c:pt>
                <c:pt idx="21">
                  <c:v>194</c:v>
                </c:pt>
                <c:pt idx="22">
                  <c:v>123</c:v>
                </c:pt>
                <c:pt idx="23">
                  <c:v>117</c:v>
                </c:pt>
                <c:pt idx="24">
                  <c:v>162</c:v>
                </c:pt>
                <c:pt idx="25">
                  <c:v>198</c:v>
                </c:pt>
                <c:pt idx="26">
                  <c:v>166</c:v>
                </c:pt>
                <c:pt idx="27">
                  <c:v>152</c:v>
                </c:pt>
                <c:pt idx="28">
                  <c:v>197</c:v>
                </c:pt>
                <c:pt idx="29">
                  <c:v>159</c:v>
                </c:pt>
                <c:pt idx="30">
                  <c:v>275</c:v>
                </c:pt>
                <c:pt idx="31">
                  <c:v>147</c:v>
                </c:pt>
                <c:pt idx="32">
                  <c:v>207</c:v>
                </c:pt>
                <c:pt idx="33">
                  <c:v>122</c:v>
                </c:pt>
                <c:pt idx="34">
                  <c:v>172</c:v>
                </c:pt>
                <c:pt idx="35">
                  <c:v>217</c:v>
                </c:pt>
                <c:pt idx="36">
                  <c:v>214</c:v>
                </c:pt>
                <c:pt idx="37">
                  <c:v>181</c:v>
                </c:pt>
                <c:pt idx="38">
                  <c:v>359</c:v>
                </c:pt>
                <c:pt idx="39">
                  <c:v>157</c:v>
                </c:pt>
                <c:pt idx="40">
                  <c:v>620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E783-4D8A-ABD2-857E854A4E25}"/>
            </c:ext>
          </c:extLst>
        </c:ser>
        <c:axId val="117783936"/>
        <c:axId val="117785728"/>
      </c:scatterChart>
      <c:valAx>
        <c:axId val="117783936"/>
        <c:scaling>
          <c:orientation val="minMax"/>
          <c:max val="40"/>
        </c:scaling>
        <c:axPos val="b"/>
        <c:tickLblPos val="nextTo"/>
        <c:crossAx val="117785728"/>
        <c:crosses val="autoZero"/>
        <c:crossBetween val="midCat"/>
      </c:valAx>
      <c:valAx>
        <c:axId val="117785728"/>
        <c:scaling>
          <c:orientation val="minMax"/>
        </c:scaling>
        <c:axPos val="l"/>
        <c:majorGridlines/>
        <c:numFmt formatCode="General" sourceLinked="1"/>
        <c:tickLblPos val="nextTo"/>
        <c:crossAx val="117783936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83443360176221"/>
          <c:y val="5.1400554097404488E-2"/>
          <c:w val="0.8581347536633982"/>
          <c:h val="0.70274909153584308"/>
        </c:manualLayout>
      </c:layout>
      <c:scatterChart>
        <c:scatterStyle val="lineMarker"/>
        <c:ser>
          <c:idx val="0"/>
          <c:order val="0"/>
          <c:marker>
            <c:symbol val="none"/>
          </c:marker>
          <c:yVal>
            <c:numRef>
              <c:f>Sheet3!$C$2439:$C$68962</c:f>
              <c:numCache>
                <c:formatCode>General</c:formatCode>
                <c:ptCount val="41"/>
                <c:pt idx="0">
                  <c:v>2437</c:v>
                </c:pt>
                <c:pt idx="1">
                  <c:v>145</c:v>
                </c:pt>
                <c:pt idx="2">
                  <c:v>220</c:v>
                </c:pt>
                <c:pt idx="3">
                  <c:v>261</c:v>
                </c:pt>
                <c:pt idx="4">
                  <c:v>280</c:v>
                </c:pt>
                <c:pt idx="5">
                  <c:v>407</c:v>
                </c:pt>
                <c:pt idx="6">
                  <c:v>413</c:v>
                </c:pt>
                <c:pt idx="7">
                  <c:v>418</c:v>
                </c:pt>
                <c:pt idx="8">
                  <c:v>548</c:v>
                </c:pt>
                <c:pt idx="9">
                  <c:v>484</c:v>
                </c:pt>
                <c:pt idx="10">
                  <c:v>1009</c:v>
                </c:pt>
                <c:pt idx="11">
                  <c:v>749</c:v>
                </c:pt>
                <c:pt idx="12">
                  <c:v>869</c:v>
                </c:pt>
                <c:pt idx="13">
                  <c:v>762</c:v>
                </c:pt>
                <c:pt idx="14">
                  <c:v>818</c:v>
                </c:pt>
                <c:pt idx="15">
                  <c:v>1135</c:v>
                </c:pt>
                <c:pt idx="16">
                  <c:v>1059</c:v>
                </c:pt>
                <c:pt idx="17">
                  <c:v>859</c:v>
                </c:pt>
                <c:pt idx="18">
                  <c:v>867</c:v>
                </c:pt>
                <c:pt idx="19">
                  <c:v>465</c:v>
                </c:pt>
                <c:pt idx="20">
                  <c:v>3592</c:v>
                </c:pt>
                <c:pt idx="21">
                  <c:v>2404</c:v>
                </c:pt>
                <c:pt idx="22">
                  <c:v>1995</c:v>
                </c:pt>
                <c:pt idx="23">
                  <c:v>1744</c:v>
                </c:pt>
                <c:pt idx="24">
                  <c:v>1921</c:v>
                </c:pt>
                <c:pt idx="25">
                  <c:v>2224</c:v>
                </c:pt>
                <c:pt idx="26">
                  <c:v>2142</c:v>
                </c:pt>
                <c:pt idx="27">
                  <c:v>2096</c:v>
                </c:pt>
                <c:pt idx="28">
                  <c:v>2449</c:v>
                </c:pt>
                <c:pt idx="29">
                  <c:v>2004</c:v>
                </c:pt>
                <c:pt idx="30">
                  <c:v>3686</c:v>
                </c:pt>
                <c:pt idx="31">
                  <c:v>1830</c:v>
                </c:pt>
                <c:pt idx="32">
                  <c:v>2312</c:v>
                </c:pt>
                <c:pt idx="33">
                  <c:v>2020</c:v>
                </c:pt>
                <c:pt idx="34">
                  <c:v>2362</c:v>
                </c:pt>
                <c:pt idx="35">
                  <c:v>2716</c:v>
                </c:pt>
                <c:pt idx="36">
                  <c:v>2712</c:v>
                </c:pt>
                <c:pt idx="37">
                  <c:v>2490</c:v>
                </c:pt>
                <c:pt idx="38">
                  <c:v>3282</c:v>
                </c:pt>
                <c:pt idx="39">
                  <c:v>2204</c:v>
                </c:pt>
                <c:pt idx="40">
                  <c:v>6530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7E17-4C30-8937-D5F85E0DAA30}"/>
            </c:ext>
          </c:extLst>
        </c:ser>
        <c:axId val="132953984"/>
        <c:axId val="132955520"/>
      </c:scatterChart>
      <c:valAx>
        <c:axId val="132953984"/>
        <c:scaling>
          <c:orientation val="minMax"/>
        </c:scaling>
        <c:axPos val="b"/>
        <c:tickLblPos val="nextTo"/>
        <c:crossAx val="132955520"/>
        <c:crosses val="autoZero"/>
        <c:crossBetween val="midCat"/>
      </c:valAx>
      <c:valAx>
        <c:axId val="132955520"/>
        <c:scaling>
          <c:orientation val="minMax"/>
        </c:scaling>
        <c:axPos val="l"/>
        <c:majorGridlines/>
        <c:numFmt formatCode="General" sourceLinked="1"/>
        <c:tickLblPos val="nextTo"/>
        <c:crossAx val="132953984"/>
        <c:crosses val="autoZero"/>
        <c:crossBetween val="midCat"/>
      </c:valAx>
    </c:plotArea>
    <c:plotVisOnly val="1"/>
    <c:dispBlanksAs val="gap"/>
  </c:chart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0.03344</cdr:x>
      <cdr:y>0.512</cdr:y>
    </cdr:from>
    <cdr:to>
      <cdr:x>0.09383</cdr:x>
      <cdr:y>0.84533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4292" y="1500931"/>
          <a:ext cx="838192" cy="411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a-GE" sz="1100" dirty="0"/>
            <a:t>სტუდენტთა</a:t>
          </a:r>
          <a:r>
            <a:rPr lang="ka-GE" sz="1100" baseline="0" dirty="0"/>
            <a:t> რაოდენობა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0.42202</cdr:x>
      <cdr:y>0.87209</cdr:y>
    </cdr:from>
    <cdr:to>
      <cdr:x>0.68076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5200" y="2362200"/>
          <a:ext cx="2149042" cy="341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a-GE" sz="1100" dirty="0"/>
            <a:t>მიღებული შეფასება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0.25676</cdr:x>
      <cdr:y>0</cdr:y>
    </cdr:from>
    <cdr:to>
      <cdr:x>0.83058</cdr:x>
      <cdr:y>0.13334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48663" y="-914400"/>
          <a:ext cx="3907875" cy="33530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0.3619</cdr:x>
      <cdr:y>0.91689</cdr:y>
    </cdr:from>
    <cdr:to>
      <cdr:x>0.67677</cdr:x>
      <cdr:y>0.98326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2819400"/>
          <a:ext cx="2519275" cy="204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b="1" dirty="0" smtClean="0"/>
            <a:t>მიღებული შეფასება</a:t>
          </a:r>
          <a:endParaRPr lang="en-US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0.35364</cdr:x>
      <cdr:y>0.87328</cdr:y>
    </cdr:from>
    <cdr:to>
      <cdr:x>0.67512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400" y="3276600"/>
          <a:ext cx="2562975" cy="439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a-GE" sz="1100" b="1" dirty="0"/>
            <a:t>მიღებული</a:t>
          </a:r>
          <a:r>
            <a:rPr lang="ka-GE" sz="1100" b="1" baseline="0" dirty="0"/>
            <a:t> შეფასება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2.50865E-7</cdr:x>
      <cdr:y>0.41697</cdr:y>
    </cdr:from>
    <cdr:to>
      <cdr:x>0.14222</cdr:x>
      <cdr:y>0.72421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33522" y="1414282"/>
          <a:ext cx="1066800" cy="1133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a-GE" sz="1100" b="1" dirty="0"/>
            <a:t>სტუდენტთა რაოდენობა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0.23172</cdr:x>
      <cdr:y>0.0523</cdr:y>
    </cdr:from>
    <cdr:to>
      <cdr:x>0.70316</cdr:x>
      <cdr:y>0.17372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00200" y="183819"/>
          <a:ext cx="3255546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0.32407</cdr:x>
      <cdr:y>0.91666</cdr:y>
    </cdr:from>
    <cdr:to>
      <cdr:x>0.60605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2743200"/>
          <a:ext cx="2320582" cy="247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b="1" dirty="0" smtClean="0"/>
            <a:t>მიღებული შეფასება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</cdr:x>
      <cdr:y>0.10256</cdr:y>
    </cdr:from>
    <cdr:to>
      <cdr:x>0.0395</cdr:x>
      <cdr:y>0.73658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084359" y="1084359"/>
          <a:ext cx="1884165" cy="325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pPr algn="ctr"/>
          <a:r>
            <a:rPr lang="ka-GE" sz="1100" b="1" dirty="0" smtClean="0"/>
            <a:t>სტუდენტთა რაოდენობა</a:t>
          </a:r>
          <a:endParaRPr lang="en-US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0.12821</cdr:y>
    </cdr:from>
    <cdr:to>
      <cdr:x>0.03037</cdr:x>
      <cdr:y>0.873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73932" y="1249442"/>
          <a:ext cx="2043113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a-GE" sz="1100" b="1" dirty="0" smtClean="0"/>
            <a:t>სტუდენტთა რაოდენობა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0.37131</cdr:x>
      <cdr:y>0.87821</cdr:y>
    </cdr:from>
    <cdr:to>
      <cdr:x>0.68776</cdr:x>
      <cdr:y>0.96154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5200" y="2409110"/>
          <a:ext cx="1905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b="1" dirty="0" smtClean="0"/>
            <a:t>მიღებული შეფასება</a:t>
          </a:r>
          <a:endParaRPr lang="en-US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0.05639</cdr:x>
      <cdr:y>0.34731</cdr:y>
    </cdr:from>
    <cdr:to>
      <cdr:x>0.17669</cdr:x>
      <cdr:y>0.63473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6" y="1104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0.0177</cdr:x>
      <cdr:y>0.35516</cdr:y>
    </cdr:from>
    <cdr:to>
      <cdr:x>0.138</cdr:x>
      <cdr:y>0.64258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245777" y="955838"/>
          <a:ext cx="849101" cy="1035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ka-GE" sz="1100" b="1" dirty="0"/>
            <a:t>სტუდენტთა რაოდენობა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0.40708</cdr:x>
      <cdr:y>0.84132</cdr:y>
    </cdr:from>
    <cdr:to>
      <cdr:x>0.52738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05200" y="2878015"/>
          <a:ext cx="1035855" cy="468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a-GE" sz="1100" b="1" dirty="0"/>
            <a:t>მიღებული</a:t>
          </a:r>
          <a:r>
            <a:rPr lang="ka-GE" sz="1100" b="1" baseline="0" dirty="0"/>
            <a:t> შეფასება</a:t>
          </a:r>
          <a:endParaRPr lang="en-US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0.08574</cdr:y>
    </cdr:from>
    <cdr:to>
      <cdr:x>0.03333</cdr:x>
      <cdr:y>0.88938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38061" y="1166661"/>
          <a:ext cx="2142796" cy="266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a-GE" sz="1100" b="1" dirty="0" smtClean="0"/>
            <a:t>სტუდენტთა რაოდენობა</a:t>
          </a:r>
          <a:endParaRPr lang="en-US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0.11482</cdr:y>
    </cdr:from>
    <cdr:to>
      <cdr:x>0.04959</cdr:x>
      <cdr:y>0.81268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76066" y="1062446"/>
          <a:ext cx="1914361" cy="4194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b="1" dirty="0" smtClean="0"/>
            <a:t>სტუდენტთა რაოდენობა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0.36036</cdr:x>
      <cdr:y>0.8926</cdr:y>
    </cdr:from>
    <cdr:to>
      <cdr:x>0.5944</cdr:x>
      <cdr:y>0.98797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48000" y="2448580"/>
          <a:ext cx="1979558" cy="261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ka-GE" sz="1100" b="1" dirty="0" smtClean="0"/>
            <a:t>მიღებული შეფასება</a:t>
          </a:r>
          <a:endParaRPr lang="en-US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0.33674</cdr:x>
      <cdr:y>0.87669</cdr:y>
    </cdr:from>
    <cdr:to>
      <cdr:x>0.58668</cdr:x>
      <cdr:y>0.96136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7000" y="2708720"/>
          <a:ext cx="1979558" cy="261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Lucida Sans Unicode"/>
            </a:defRPr>
          </a:lvl1pPr>
          <a:lvl2pPr marL="457200" indent="0">
            <a:defRPr sz="1100">
              <a:latin typeface="Lucida Sans Unicode"/>
            </a:defRPr>
          </a:lvl2pPr>
          <a:lvl3pPr marL="914400" indent="0">
            <a:defRPr sz="1100">
              <a:latin typeface="Lucida Sans Unicode"/>
            </a:defRPr>
          </a:lvl3pPr>
          <a:lvl4pPr marL="1371600" indent="0">
            <a:defRPr sz="1100">
              <a:latin typeface="Lucida Sans Unicode"/>
            </a:defRPr>
          </a:lvl4pPr>
          <a:lvl5pPr marL="1828800" indent="0">
            <a:defRPr sz="1100">
              <a:latin typeface="Lucida Sans Unicode"/>
            </a:defRPr>
          </a:lvl5pPr>
          <a:lvl6pPr marL="2286000" indent="0">
            <a:defRPr sz="1100">
              <a:latin typeface="Lucida Sans Unicode"/>
            </a:defRPr>
          </a:lvl6pPr>
          <a:lvl7pPr marL="2743200" indent="0">
            <a:defRPr sz="1100">
              <a:latin typeface="Lucida Sans Unicode"/>
            </a:defRPr>
          </a:lvl7pPr>
          <a:lvl8pPr marL="3200400" indent="0">
            <a:defRPr sz="1100">
              <a:latin typeface="Lucida Sans Unicode"/>
            </a:defRPr>
          </a:lvl8pPr>
          <a:lvl9pPr marL="3657600" indent="0">
            <a:defRPr sz="1100">
              <a:latin typeface="Lucida Sans Unicode"/>
            </a:defRPr>
          </a:lvl9pPr>
        </a:lstStyle>
        <a:p xmlns:a="http://schemas.openxmlformats.org/drawingml/2006/main">
          <a:r>
            <a:rPr lang="ka-GE" sz="1100" b="1" dirty="0" smtClean="0"/>
            <a:t>მიღებული შეფასება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F4F8-1593-4548-B3FE-7C029ABFCBC7}" type="datetimeFigureOut">
              <a:rPr lang="en-US" smtClean="0"/>
              <a:pPr/>
              <a:t>19/05/2017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BFD12-FE1F-4B4D-8A41-0B030ECDA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CC2E23-A16F-4D77-8A1D-983C189A5785}" type="datetimeFigureOut">
              <a:rPr lang="en-US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0B1DBB-5F51-4F7E-AF3A-0D65E51E0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537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2011-2012 სასწავლო წელი შემოდგომის სემესტრი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8533BC3-C578-46C3-829B-7802B2BBA45F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27B8D7-96F2-4DA5-969F-E9559A2DF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50852-B895-4E66-9BDD-87A0A82F0C4A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160C5-6E4D-478C-8BF4-F6603A350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2FFA0-C073-4626-856E-4AF52F447408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E5B97-90CE-49B2-99DF-22DF7FC11B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9C079-0C40-4B15-85EE-FD1F817B9FB0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41801-6088-4975-B292-683567ED1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939861-CFCB-4AFE-AFC3-FA96D0283558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B2D4A-E5FC-4F85-909B-B294CC1EF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872DF5-A4F8-431C-A46E-51882B9386A5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A3BA2-1656-424A-A44D-2372DF01C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4A5042-8025-4826-ABE2-4676BB0F34A0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64A6E-C622-401A-9628-ED33A6EB5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ECFC7-8E83-430A-BE23-B6E274659655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E4E61-464E-4E72-9EEA-C2A3B82476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CFC1E-31F1-48E4-BE80-1B8B7BD3DC9F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3FF2-1B67-42B8-B882-EDC1960F8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9130D713-76C6-4B34-A2BD-93F1386B78CE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325FC-8F51-443F-AE86-8AF44A4BE2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455F8F-B552-408D-98AF-E16E3199E4A5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616B09C-1246-4B8A-AD41-7BD69EFB93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A9B1094-8D00-4C5D-BEC7-65F989364683}" type="datetime1">
              <a:rPr lang="en-US" smtClean="0"/>
              <a:pPr>
                <a:defRPr/>
              </a:pPr>
              <a:t>19/05/2017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ka-GE" smtClean="0"/>
              <a:t>მასალა დამუშავებულია თსუ საგამოცდო ცენტრის მიერ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E381F65-41F7-4358-B3E2-A1E133DDD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10.docx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Document12.docx"/><Relationship Id="rId5" Type="http://schemas.openxmlformats.org/officeDocument/2006/relationships/chart" Target="../charts/chart6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7.xml"/><Relationship Id="rId4" Type="http://schemas.openxmlformats.org/officeDocument/2006/relationships/package" Target="../embeddings/Microsoft_Office_Word_Document13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8.xml"/><Relationship Id="rId4" Type="http://schemas.openxmlformats.org/officeDocument/2006/relationships/package" Target="../embeddings/Microsoft_Office_Word_Document15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2.docx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Office_Word_Document4.docx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6.docx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4.xml"/><Relationship Id="rId5" Type="http://schemas.openxmlformats.org/officeDocument/2006/relationships/package" Target="../embeddings/Microsoft_Office_Word_Document7.docx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304800"/>
            <a:ext cx="51816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19400"/>
          </a:xfrm>
        </p:spPr>
        <p:txBody>
          <a:bodyPr anchor="ctr">
            <a:noAutofit/>
          </a:bodyPr>
          <a:lstStyle/>
          <a:p>
            <a:pPr marL="342900" indent="-342900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ka-GE" sz="3200" i="1" dirty="0" smtClean="0">
                <a:ln>
                  <a:solidFill>
                    <a:srgbClr val="3399FF"/>
                  </a:solidFill>
                </a:ln>
                <a:solidFill>
                  <a:srgbClr val="0F01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ივანე ჯავახიშვილის სახელობის თბილისის სახელმწიფო უნივერსიტეტის საგამოცდო ცენტრის ანგარიში</a:t>
            </a:r>
            <a:endParaRPr lang="en-US" sz="3200" i="1" dirty="0">
              <a:ln>
                <a:solidFill>
                  <a:srgbClr val="3399FF"/>
                </a:solidFill>
              </a:ln>
              <a:solidFill>
                <a:srgbClr val="0F01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685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 smtClean="0"/>
              <a:t>ფსიქოლოგიისა</a:t>
            </a:r>
            <a:r>
              <a:rPr lang="ka-GE" sz="1000" dirty="0" smtClean="0"/>
              <a:t> </a:t>
            </a:r>
            <a:r>
              <a:rPr lang="ka-GE" sz="1000" b="1" dirty="0" smtClean="0"/>
              <a:t>და</a:t>
            </a:r>
            <a:r>
              <a:rPr lang="ka-GE" sz="1000" dirty="0" smtClean="0"/>
              <a:t> </a:t>
            </a:r>
            <a:r>
              <a:rPr lang="ka-GE" sz="1000" b="1" dirty="0" smtClean="0"/>
              <a:t>განათლების</a:t>
            </a:r>
            <a:r>
              <a:rPr lang="ka-GE" sz="1000" dirty="0" smtClean="0"/>
              <a:t> </a:t>
            </a:r>
            <a:r>
              <a:rPr lang="ka-GE" sz="1000" b="1" dirty="0" smtClean="0"/>
              <a:t>მეცნიერებათა</a:t>
            </a:r>
            <a:r>
              <a:rPr lang="ka-GE" sz="1000" dirty="0" smtClean="0"/>
              <a:t> </a:t>
            </a:r>
            <a:r>
              <a:rPr lang="ka-GE" sz="1000" b="1" dirty="0" smtClean="0"/>
              <a:t>ფაკულტეტზე</a:t>
            </a:r>
          </a:p>
          <a:p>
            <a:pPr algn="ctr"/>
            <a:r>
              <a:rPr lang="ka-GE" sz="1000" dirty="0" smtClean="0"/>
              <a:t> </a:t>
            </a:r>
            <a:r>
              <a:rPr lang="ka-GE" sz="1000" b="1" dirty="0" smtClean="0"/>
              <a:t>საგამოცდო</a:t>
            </a:r>
            <a:r>
              <a:rPr lang="ka-GE" sz="1000" dirty="0" smtClean="0"/>
              <a:t> </a:t>
            </a:r>
            <a:r>
              <a:rPr lang="ka-GE" sz="1000" b="1" dirty="0" smtClean="0"/>
              <a:t>ცენტრის</a:t>
            </a:r>
            <a:r>
              <a:rPr lang="ka-GE" sz="1000" dirty="0" smtClean="0"/>
              <a:t> </a:t>
            </a:r>
            <a:r>
              <a:rPr lang="ka-GE" sz="1000" b="1" dirty="0" smtClean="0"/>
              <a:t>მიერ</a:t>
            </a:r>
            <a:r>
              <a:rPr lang="ka-GE" sz="1000" dirty="0" smtClean="0"/>
              <a:t> </a:t>
            </a:r>
            <a:r>
              <a:rPr lang="ka-GE" sz="1000" b="1" dirty="0" smtClean="0"/>
              <a:t>ჩატარებული</a:t>
            </a:r>
            <a:r>
              <a:rPr lang="ka-GE" sz="1000" dirty="0" smtClean="0"/>
              <a:t> </a:t>
            </a:r>
            <a:r>
              <a:rPr lang="ka-GE" sz="1000" b="1" dirty="0" smtClean="0"/>
              <a:t>გამოცდები</a:t>
            </a:r>
            <a:endParaRPr lang="en-US" sz="10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5206583"/>
              </p:ext>
            </p:extLst>
          </p:nvPr>
        </p:nvGraphicFramePr>
        <p:xfrm>
          <a:off x="381000" y="1096090"/>
          <a:ext cx="815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60555144"/>
              </p:ext>
            </p:extLst>
          </p:nvPr>
        </p:nvGraphicFramePr>
        <p:xfrm>
          <a:off x="1050925" y="3840163"/>
          <a:ext cx="7507288" cy="2852737"/>
        </p:xfrm>
        <a:graphic>
          <a:graphicData uri="http://schemas.openxmlformats.org/presentationml/2006/ole">
            <p:oleObj spid="_x0000_s114714" name="Document" r:id="rId6" imgW="6398963" imgH="244970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2191780"/>
              </p:ext>
            </p:extLst>
          </p:nvPr>
        </p:nvGraphicFramePr>
        <p:xfrm>
          <a:off x="762000" y="990602"/>
          <a:ext cx="7696200" cy="4648202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19762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ფსიქოლოგიისა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და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განათლების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მეცნიერებათა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ფაკულტეტზე</a:t>
                      </a:r>
                    </a:p>
                    <a:p>
                      <a:pPr algn="ctr"/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საგამოცდო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ცენტრის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მიერ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ჩატარებული</a:t>
                      </a:r>
                      <a:r>
                        <a:rPr lang="ka-GE" sz="1000" dirty="0" smtClean="0"/>
                        <a:t> </a:t>
                      </a:r>
                      <a:r>
                        <a:rPr lang="ka-GE" sz="1000" b="1" dirty="0" smtClean="0"/>
                        <a:t>გამოცდებ</a:t>
                      </a:r>
                      <a:endParaRPr lang="en-US" sz="100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84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3890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3026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77.78%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709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18.22%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154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3.94%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553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18.27%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119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21.51%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2473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81.72%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285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11.52%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140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4.62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2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72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b="1" dirty="0" smtClean="0"/>
                        <a:t>51.42%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13303873"/>
              </p:ext>
            </p:extLst>
          </p:nvPr>
        </p:nvGraphicFramePr>
        <p:xfrm>
          <a:off x="304800" y="931985"/>
          <a:ext cx="8610600" cy="341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78378283"/>
              </p:ext>
            </p:extLst>
          </p:nvPr>
        </p:nvGraphicFramePr>
        <p:xfrm>
          <a:off x="1066800" y="3962400"/>
          <a:ext cx="7507288" cy="2524063"/>
        </p:xfrm>
        <a:graphic>
          <a:graphicData uri="http://schemas.openxmlformats.org/presentationml/2006/ole">
            <p:oleObj spid="_x0000_s104474" name="Document" r:id="rId6" imgW="6398963" imgH="2449707" progId="Word.Document.12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2635637" y="69320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1000" b="1" dirty="0"/>
              <a:t>ჰუმანიტარულ მეცნიერებათა ფაკულტეტი </a:t>
            </a:r>
          </a:p>
          <a:p>
            <a:pPr algn="ctr"/>
            <a:r>
              <a:rPr lang="ka-GE" sz="1000" b="1" dirty="0"/>
              <a:t>(საგამოცდო ცენტრის მიერ ჩატარებული გამოცდები)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6849439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a-GE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ჰუმანიტარულ მეცნიერებათა ფაკულტეტზე ჩატარებული გამოცდების სტატისტიკა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76.86%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15.01%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8.11%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23.19%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14.47%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0.11%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76.79%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14.76%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37.5%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2015-2016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0800000" flipV="1">
            <a:off x="2057400" y="914400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dk1"/>
                </a:solidFill>
              </a:rPr>
              <a:t>ტურიზმის საერთაშორისო სკოლის შეფასებათა განაწილება (საგამოცდო ცენტრის მიერ ორგანიზებული გამოცდები)</a:t>
            </a:r>
            <a:endParaRPr lang="en-US" sz="1200" b="1" dirty="0">
              <a:solidFill>
                <a:schemeClr val="dk1"/>
              </a:solidFill>
            </a:endParaRP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32862197"/>
              </p:ext>
            </p:extLst>
          </p:nvPr>
        </p:nvGraphicFramePr>
        <p:xfrm>
          <a:off x="1066800" y="3962400"/>
          <a:ext cx="7159625" cy="2289175"/>
        </p:xfrm>
        <a:graphic>
          <a:graphicData uri="http://schemas.openxmlformats.org/presentationml/2006/ole">
            <p:oleObj spid="_x0000_s105498" name="Document" r:id="rId4" imgW="5921777" imgH="2701708" progId="Word.Document.12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33412049"/>
              </p:ext>
            </p:extLst>
          </p:nvPr>
        </p:nvGraphicFramePr>
        <p:xfrm>
          <a:off x="685800" y="1295400"/>
          <a:ext cx="8001000" cy="266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0" y="3733800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b="1" dirty="0" smtClean="0"/>
              <a:t>მიღებული შეფასება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6092306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7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ka-G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ტურიზმის</a:t>
                      </a:r>
                      <a:r>
                        <a:rPr lang="ka-GE" sz="1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საერთაშორისო სკოლის შეფასებათა განაწილება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3383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2580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76.26%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511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15.1%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292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8.63%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316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12.24%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32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10.12%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2264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87.75%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297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13.11%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144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5.58%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94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65.27%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8985534"/>
              </p:ext>
            </p:extLst>
          </p:nvPr>
        </p:nvGraphicFramePr>
        <p:xfrm>
          <a:off x="685800" y="3733800"/>
          <a:ext cx="8115300" cy="4371975"/>
        </p:xfrm>
        <a:graphic>
          <a:graphicData uri="http://schemas.openxmlformats.org/presentationml/2006/ole">
            <p:oleObj spid="_x0000_s118809" name="Document" r:id="rId4" imgW="5650484" imgH="3036213" progId="Word.Document.12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743200" y="533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b="1" dirty="0" smtClean="0"/>
              <a:t> </a:t>
            </a:r>
            <a:r>
              <a:rPr lang="ka-GE" sz="1000" b="1" dirty="0" smtClean="0"/>
              <a:t>მედიცინის ფაკულტეტი</a:t>
            </a:r>
          </a:p>
          <a:p>
            <a:pPr algn="ctr"/>
            <a:r>
              <a:rPr lang="ka-GE" sz="1000" b="1" dirty="0" smtClean="0"/>
              <a:t> საგამოცდო ცენტრის მიერ ჩატარებული გამოცდები</a:t>
            </a:r>
            <a:endParaRPr lang="en-US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22477388"/>
              </p:ext>
            </p:extLst>
          </p:nvPr>
        </p:nvGraphicFramePr>
        <p:xfrm>
          <a:off x="228600" y="1056620"/>
          <a:ext cx="845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0960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88416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8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 მედიცინის ფაკულტეტი</a:t>
                      </a:r>
                    </a:p>
                    <a:p>
                      <a:pPr algn="ctr"/>
                      <a:r>
                        <a:rPr lang="ka-GE" sz="1000" b="1" dirty="0" smtClean="0"/>
                        <a:t> საგამოცდო ცენტრის მიერ ჩატარებული გამოცდები</a:t>
                      </a:r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5541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83.31%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16.26%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16.68%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20.71%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80.31%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13.93%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6858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09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/>
              <a:t>საუნივერსიტეტო შეფასებათა განაწილება</a:t>
            </a:r>
          </a:p>
          <a:p>
            <a:pPr algn="ctr"/>
            <a:r>
              <a:rPr lang="ka-GE" sz="1000" b="1" dirty="0" smtClean="0"/>
              <a:t>(თსუ საგამოცდო ცენტრის მიერ ორგანიზებული გამოცდები)</a:t>
            </a:r>
            <a:endParaRPr lang="en-US" sz="1000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4956315"/>
              </p:ext>
            </p:extLst>
          </p:nvPr>
        </p:nvGraphicFramePr>
        <p:xfrm>
          <a:off x="609600" y="872680"/>
          <a:ext cx="7920037" cy="308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 rot="16200000">
            <a:off x="-214066" y="1814266"/>
            <a:ext cx="1914361" cy="419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ka-GE" sz="1100" b="1" dirty="0" smtClean="0"/>
              <a:t>სტუდენტთა რაოდენობა</a:t>
            </a:r>
            <a:endParaRPr lang="en-US" sz="1100" b="1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7743825" cy="2266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8938635"/>
              </p:ext>
            </p:extLst>
          </p:nvPr>
        </p:nvGraphicFramePr>
        <p:xfrm>
          <a:off x="533400" y="685806"/>
          <a:ext cx="8077200" cy="5181590"/>
        </p:xfrm>
        <a:graphic>
          <a:graphicData uri="http://schemas.openxmlformats.org/drawingml/2006/table">
            <a:tbl>
              <a:tblPr/>
              <a:tblGrid>
                <a:gridCol w="94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97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087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0586">
                <a:tc gridSpan="4"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საუნივერსიტეტო შეფასებათა განაწილება</a:t>
                      </a:r>
                    </a:p>
                    <a:p>
                      <a:pPr algn="ctr"/>
                      <a:r>
                        <a:rPr lang="ka-GE" sz="1000" b="1" dirty="0" smtClean="0"/>
                        <a:t>(თსუ საგამოცდო ცენტრის მიერ ორგანიზებული გამოცდები)</a:t>
                      </a:r>
                      <a:endParaRPr lang="en-US" sz="1000" b="1" dirty="0" smtClean="0"/>
                    </a:p>
                    <a:p>
                      <a:pPr algn="ctr"/>
                      <a:endParaRPr lang="ka-G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07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88511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68920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77.86%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14.99%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14174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20.56%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17.19%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54715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79.38%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6.74%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9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აპელაციის შედეგად გადასწორდა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50.11%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2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72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4422876"/>
              </p:ext>
            </p:extLst>
          </p:nvPr>
        </p:nvGraphicFramePr>
        <p:xfrm>
          <a:off x="457200" y="914400"/>
          <a:ext cx="8305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19601333"/>
              </p:ext>
            </p:extLst>
          </p:nvPr>
        </p:nvGraphicFramePr>
        <p:xfrm>
          <a:off x="685800" y="3602038"/>
          <a:ext cx="8077200" cy="2722562"/>
        </p:xfrm>
        <a:graphic>
          <a:graphicData uri="http://schemas.openxmlformats.org/presentationml/2006/ole">
            <p:oleObj spid="_x0000_s19486" name="Document" r:id="rId6" imgW="5636070" imgH="269666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77000" y="62484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8790690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/>
                      <a:r>
                        <a:rPr lang="ka-GE" sz="800" b="1" dirty="0" smtClean="0"/>
                        <a:t>ეკონომიკისა და ბიზნესის ფაკულტეტი</a:t>
                      </a:r>
                      <a:r>
                        <a:rPr lang="ka-GE" sz="800" b="1" baseline="0" dirty="0" smtClean="0"/>
                        <a:t> </a:t>
                      </a:r>
                    </a:p>
                    <a:p>
                      <a:pPr algn="ctr"/>
                      <a:r>
                        <a:rPr lang="ka-GE" sz="800" b="1" baseline="0" dirty="0" smtClean="0"/>
                        <a:t>შეფასებათა განაწილება (საგამოცდო ცენტრის მიერ ორგანიზებული გამოცდები)</a:t>
                      </a:r>
                      <a:endParaRPr lang="en-US" sz="800" b="1" dirty="0" smtClean="0"/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14194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11107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78.25%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1938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13.65%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1146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8.07%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2238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20.14%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392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17.51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21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8872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79.87%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1164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13.11%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763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6.86%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337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44.16%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4572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35823706"/>
              </p:ext>
            </p:extLst>
          </p:nvPr>
        </p:nvGraphicFramePr>
        <p:xfrm>
          <a:off x="685800" y="838200"/>
          <a:ext cx="8001000" cy="307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44136120"/>
              </p:ext>
            </p:extLst>
          </p:nvPr>
        </p:nvGraphicFramePr>
        <p:xfrm>
          <a:off x="990600" y="3962400"/>
          <a:ext cx="7507288" cy="2653324"/>
        </p:xfrm>
        <a:graphic>
          <a:graphicData uri="http://schemas.openxmlformats.org/presentationml/2006/ole">
            <p:oleObj spid="_x0000_s62491" name="Document" r:id="rId6" imgW="6414199" imgH="2439480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326395" y="2155195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/>
              <a:t>სტუდენტთა </a:t>
            </a:r>
            <a:r>
              <a:rPr lang="ka-GE" sz="1100" b="1" dirty="0" smtClean="0"/>
              <a:t>რაოდენობა</a:t>
            </a:r>
            <a:endParaRPr lang="en-US" sz="1100" b="1" dirty="0"/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085" y="733005"/>
            <a:ext cx="4038600" cy="3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pic>
        <p:nvPicPr>
          <p:cNvPr id="9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143000"/>
            <a:ext cx="4038600" cy="3342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87288700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14093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10241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72.66%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2270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16.10%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1581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11.21%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3394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33.14%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565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16.64%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27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0.26%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6819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66.58%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866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12.69%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989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9.65%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529</a:t>
                      </a:r>
                      <a:endParaRPr lang="en-US" sz="9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1" dirty="0" smtClean="0"/>
                        <a:t>53.48</a:t>
                      </a:r>
                      <a:endParaRPr lang="en-US" sz="9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85684228"/>
              </p:ext>
            </p:extLst>
          </p:nvPr>
        </p:nvGraphicFramePr>
        <p:xfrm>
          <a:off x="685800" y="533400"/>
          <a:ext cx="7972424" cy="347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7277163"/>
              </p:ext>
            </p:extLst>
          </p:nvPr>
        </p:nvGraphicFramePr>
        <p:xfrm>
          <a:off x="762001" y="3859213"/>
          <a:ext cx="7905750" cy="2465387"/>
        </p:xfrm>
        <a:graphic>
          <a:graphicData uri="http://schemas.openxmlformats.org/presentationml/2006/ole">
            <p:oleObj spid="_x0000_s72732" name="Document" r:id="rId6" imgW="7616592" imgH="24435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1722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6045926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base"/>
                      <a:r>
                        <a:rPr lang="ka-GE" sz="1000" b="1" dirty="0" smtClean="0">
                          <a:latin typeface="+mn-lt"/>
                          <a:ea typeface="+mn-ea"/>
                          <a:cs typeface="+mn-cs"/>
                        </a:rPr>
                        <a:t>იურიდიული</a:t>
                      </a:r>
                      <a:r>
                        <a:rPr lang="ka-GE" sz="1000" b="1" baseline="0" dirty="0" smtClean="0">
                          <a:latin typeface="+mn-lt"/>
                          <a:ea typeface="+mn-ea"/>
                          <a:cs typeface="+mn-cs"/>
                        </a:rPr>
                        <a:t> ფაკულტეტი</a:t>
                      </a:r>
                      <a:endParaRPr lang="ka-GE" sz="1000" b="0" baseline="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a-GE" sz="1000" b="1" baseline="0" dirty="0" smtClean="0">
                          <a:latin typeface="+mn-lt"/>
                          <a:ea typeface="+mn-ea"/>
                          <a:cs typeface="+mn-cs"/>
                        </a:rPr>
                        <a:t>საგამოცდო ცენტრის მიერ  ჩატარებული გამოცდები</a:t>
                      </a:r>
                      <a:endParaRPr lang="en-US" sz="100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16342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13221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80.90%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13.32%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12.24%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23.34%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11602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87.75%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1568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11.85%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51.78%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24000" y="4572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0" y="6492875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6737729"/>
              </p:ext>
            </p:extLst>
          </p:nvPr>
        </p:nvGraphicFramePr>
        <p:xfrm>
          <a:off x="838200" y="4000500"/>
          <a:ext cx="7486650" cy="2857500"/>
        </p:xfrm>
        <a:graphic>
          <a:graphicData uri="http://schemas.openxmlformats.org/presentationml/2006/ole">
            <p:oleObj spid="_x0000_s119826" name="Document" r:id="rId5" imgW="6414199" imgH="2442719" progId="Word.Document.12">
              <p:embed/>
            </p:oleObj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47892599"/>
              </p:ext>
            </p:extLst>
          </p:nvPr>
        </p:nvGraphicFramePr>
        <p:xfrm>
          <a:off x="685800" y="990600"/>
          <a:ext cx="792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char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747058"/>
            <a:ext cx="4419600" cy="326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2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p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57400" y="914400"/>
            <a:ext cx="5105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350681" cy="365125"/>
          </a:xfrm>
        </p:spPr>
        <p:txBody>
          <a:bodyPr/>
          <a:lstStyle/>
          <a:p>
            <a:pPr>
              <a:defRPr/>
            </a:pPr>
            <a:r>
              <a:rPr lang="ka-GE" dirty="0" smtClean="0"/>
              <a:t>მასალა დამუშავებულია თსუ საგამოცდო ცენტრის მიერ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2015-201</a:t>
            </a:r>
            <a:r>
              <a:rPr lang="ka-GE" sz="1400" b="1" dirty="0"/>
              <a:t>6</a:t>
            </a:r>
            <a:r>
              <a:rPr lang="ka-GE" sz="1400" b="1" dirty="0" smtClean="0"/>
              <a:t> სასწავლო წელი შემოდგომის სემესტრი</a:t>
            </a:r>
            <a:endParaRPr lang="en-US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2284793"/>
              </p:ext>
            </p:extLst>
          </p:nvPr>
        </p:nvGraphicFramePr>
        <p:xfrm>
          <a:off x="762000" y="990602"/>
          <a:ext cx="7696200" cy="4648198"/>
        </p:xfrm>
        <a:graphic>
          <a:graphicData uri="http://schemas.openxmlformats.org/drawingml/2006/table">
            <a:tbl>
              <a:tblPr/>
              <a:tblGrid>
                <a:gridCol w="76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79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46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5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0333">
                <a:tc gridSpan="4">
                  <a:txBody>
                    <a:bodyPr/>
                    <a:lstStyle/>
                    <a:p>
                      <a:pPr algn="ctr" fontAlgn="base"/>
                      <a:endParaRPr lang="en-US" sz="100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ka-GE" sz="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71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საგამოცდო ცენტრის მიერ </a:t>
                      </a:r>
                      <a:b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ორგანიზებული გამოცდები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დარეგისტრირებული იყო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9108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გამოცდაზე გამოცხადდა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7173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78.75%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არ გამოცხადდა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1452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15.94%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არ ჰქონდა გამოცდზე გასვლის უფლება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483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5.3%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ჩაიჭრა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1245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17.35%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მიღო შეფასება ,,0“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182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14.61%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მოიხსნა გამოცდიდან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-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-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 dirty="0">
                          <a:solidFill>
                            <a:srgbClr val="000000"/>
                          </a:solidFill>
                          <a:latin typeface="Sylfaen"/>
                        </a:rPr>
                        <a:t>მიიღო დადებითი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5928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82.64%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მათ შორის მიიღო უმაღლესი შეფასება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374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6.25%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აპელაციაზე გაიგზავნა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316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4.4%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a-GE" sz="900" b="0" i="0" u="none" strike="noStrike">
                          <a:solidFill>
                            <a:srgbClr val="000000"/>
                          </a:solidFill>
                          <a:latin typeface="Sylfaen"/>
                        </a:rPr>
                        <a:t>აპელაციით გადასწორდა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193</a:t>
                      </a:r>
                      <a:endParaRPr lang="en-US" sz="1000" b="1" dirty="0"/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="1" dirty="0" smtClean="0"/>
                        <a:t>61.07</a:t>
                      </a:r>
                      <a:endParaRPr lang="en-US" sz="10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034646"/>
            <a:ext cx="4419600" cy="32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2241</TotalTime>
  <Words>1029</Words>
  <Application>Microsoft Office PowerPoint</Application>
  <PresentationFormat>On-screen Show (4:3)</PresentationFormat>
  <Paragraphs>379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Concourse</vt:lpstr>
      <vt:lpstr>Document</vt:lpstr>
      <vt:lpstr>Microsoft Office Word Document</vt:lpstr>
      <vt:lpstr>ივანე ჯავახიშვილის სახელობის თბილისის სახელმწიფო უნივერსიტეტის საგამოცდო ცენტრის ანგარიში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თსუ-ს სამაგისტრო პროგრამოს პიორიტეტები 2.  რას გვზაძლევს 3. რა საშუალებებია 4. პლუსები 5</dc:title>
  <dc:creator>Nika</dc:creator>
  <cp:lastModifiedBy>user</cp:lastModifiedBy>
  <cp:revision>274</cp:revision>
  <dcterms:created xsi:type="dcterms:W3CDTF">2006-08-16T00:00:00Z</dcterms:created>
  <dcterms:modified xsi:type="dcterms:W3CDTF">2017-05-19T11:47:46Z</dcterms:modified>
</cp:coreProperties>
</file>