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57" r:id="rId5"/>
    <p:sldId id="267" r:id="rId6"/>
    <p:sldId id="258" r:id="rId7"/>
    <p:sldId id="259" r:id="rId8"/>
    <p:sldId id="260" r:id="rId9"/>
    <p:sldId id="261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3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G" TargetMode="External"/><Relationship Id="rId13" Type="http://schemas.openxmlformats.org/officeDocument/2006/relationships/hyperlink" Target="https://es.wikipedia.org/wiki/L" TargetMode="External"/><Relationship Id="rId18" Type="http://schemas.openxmlformats.org/officeDocument/2006/relationships/hyperlink" Target="https://es.wikipedia.org/wiki/P" TargetMode="External"/><Relationship Id="rId26" Type="http://schemas.openxmlformats.org/officeDocument/2006/relationships/hyperlink" Target="https://es.wikipedia.org/wiki/X" TargetMode="External"/><Relationship Id="rId3" Type="http://schemas.openxmlformats.org/officeDocument/2006/relationships/hyperlink" Target="https://es.wikipedia.org/wiki/B" TargetMode="External"/><Relationship Id="rId21" Type="http://schemas.openxmlformats.org/officeDocument/2006/relationships/hyperlink" Target="https://es.wikipedia.org/wiki/S" TargetMode="External"/><Relationship Id="rId7" Type="http://schemas.openxmlformats.org/officeDocument/2006/relationships/hyperlink" Target="https://es.wikipedia.org/wiki/F" TargetMode="External"/><Relationship Id="rId12" Type="http://schemas.openxmlformats.org/officeDocument/2006/relationships/hyperlink" Target="https://es.wikipedia.org/wiki/K" TargetMode="External"/><Relationship Id="rId17" Type="http://schemas.openxmlformats.org/officeDocument/2006/relationships/hyperlink" Target="https://es.wikipedia.org/wiki/O" TargetMode="External"/><Relationship Id="rId25" Type="http://schemas.openxmlformats.org/officeDocument/2006/relationships/hyperlink" Target="https://es.wikipedia.org/wiki/W" TargetMode="External"/><Relationship Id="rId2" Type="http://schemas.openxmlformats.org/officeDocument/2006/relationships/hyperlink" Target="https://es.wikipedia.org/wiki/A" TargetMode="External"/><Relationship Id="rId16" Type="http://schemas.openxmlformats.org/officeDocument/2006/relationships/hyperlink" Target="https://es.wikipedia.org/wiki/%C3%91" TargetMode="External"/><Relationship Id="rId20" Type="http://schemas.openxmlformats.org/officeDocument/2006/relationships/hyperlink" Target="https://es.wikipedia.org/wiki/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wikipedia.org/wiki/E" TargetMode="External"/><Relationship Id="rId11" Type="http://schemas.openxmlformats.org/officeDocument/2006/relationships/hyperlink" Target="https://es.wikipedia.org/wiki/J" TargetMode="External"/><Relationship Id="rId24" Type="http://schemas.openxmlformats.org/officeDocument/2006/relationships/hyperlink" Target="https://es.wikipedia.org/wiki/V" TargetMode="External"/><Relationship Id="rId5" Type="http://schemas.openxmlformats.org/officeDocument/2006/relationships/hyperlink" Target="https://es.wikipedia.org/wiki/D" TargetMode="External"/><Relationship Id="rId15" Type="http://schemas.openxmlformats.org/officeDocument/2006/relationships/hyperlink" Target="https://es.wikipedia.org/wiki/N" TargetMode="External"/><Relationship Id="rId23" Type="http://schemas.openxmlformats.org/officeDocument/2006/relationships/hyperlink" Target="https://es.wikipedia.org/wiki/U" TargetMode="External"/><Relationship Id="rId28" Type="http://schemas.openxmlformats.org/officeDocument/2006/relationships/hyperlink" Target="https://es.wikipedia.org/wiki/Z" TargetMode="External"/><Relationship Id="rId10" Type="http://schemas.openxmlformats.org/officeDocument/2006/relationships/hyperlink" Target="https://es.wikipedia.org/wiki/I" TargetMode="External"/><Relationship Id="rId19" Type="http://schemas.openxmlformats.org/officeDocument/2006/relationships/hyperlink" Target="https://es.wikipedia.org/wiki/Q" TargetMode="External"/><Relationship Id="rId4" Type="http://schemas.openxmlformats.org/officeDocument/2006/relationships/hyperlink" Target="https://es.wikipedia.org/wiki/C" TargetMode="External"/><Relationship Id="rId9" Type="http://schemas.openxmlformats.org/officeDocument/2006/relationships/hyperlink" Target="https://es.wikipedia.org/wiki/H" TargetMode="External"/><Relationship Id="rId14" Type="http://schemas.openxmlformats.org/officeDocument/2006/relationships/hyperlink" Target="https://es.wikipedia.org/wiki/M" TargetMode="External"/><Relationship Id="rId22" Type="http://schemas.openxmlformats.org/officeDocument/2006/relationships/hyperlink" Target="https://es.wikipedia.org/wiki/T" TargetMode="External"/><Relationship Id="rId27" Type="http://schemas.openxmlformats.org/officeDocument/2006/relationships/hyperlink" Target="https://es.wikipedia.org/wiki/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1800" dirty="0" smtClean="0"/>
              <a:t>ესპანური ტოპონიმების, ანთროპონიმების და დარგობრივი ტერმინების (ლინგვისტურ-ლიტერატურულ, სამართლებრივ და საჯარო ადმინისტრაციის სფეროში) დაზუსტება და ქართულ ენაში მათი გამოყენების ნორმების შემუშავება.</a:t>
            </a:r>
            <a:endParaRPr lang="en-US" sz="1800" dirty="0"/>
          </a:p>
        </p:txBody>
      </p:sp>
      <p:pic>
        <p:nvPicPr>
          <p:cNvPr id="6" name="Content Placeholder 5" descr="Logo_rustavelis_fond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590800"/>
            <a:ext cx="8001000" cy="4055364"/>
          </a:xfrm>
        </p:spPr>
      </p:pic>
      <p:pic>
        <p:nvPicPr>
          <p:cNvPr id="9" name="Content Placeholder 8" descr="TSU-logo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505200" y="1600200"/>
            <a:ext cx="1905000" cy="10668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მორფოსინატქსური თავისებურებები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ka-GE" dirty="0" smtClean="0"/>
              <a:t>ესპანური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a-GE" dirty="0" smtClean="0"/>
              <a:t>ესპანური ენა, ბასკურისგან განსხვავებით არააგლუტინურია. ესპანელისთვის რთულია გაიგოს განსხვავება შემდეგ ქართულ ფორმებში</a:t>
            </a:r>
          </a:p>
          <a:p>
            <a:r>
              <a:rPr lang="ka-GE" dirty="0" smtClean="0"/>
              <a:t>სახლიდან </a:t>
            </a:r>
            <a:r>
              <a:rPr lang="es-ES" dirty="0" smtClean="0"/>
              <a:t>- desde la casa</a:t>
            </a:r>
            <a:endParaRPr lang="ka-GE" dirty="0" smtClean="0"/>
          </a:p>
          <a:p>
            <a:r>
              <a:rPr lang="ka-GE" dirty="0" smtClean="0"/>
              <a:t>სახლისკენ</a:t>
            </a:r>
            <a:r>
              <a:rPr lang="es-ES" dirty="0" smtClean="0"/>
              <a:t>- hacia la casa</a:t>
            </a:r>
            <a:endParaRPr lang="ka-GE" dirty="0" smtClean="0"/>
          </a:p>
          <a:p>
            <a:r>
              <a:rPr lang="ka-GE" dirty="0" smtClean="0"/>
              <a:t>სახლში </a:t>
            </a:r>
            <a:r>
              <a:rPr lang="es-ES" dirty="0" smtClean="0"/>
              <a:t>- en la casa</a:t>
            </a:r>
          </a:p>
          <a:p>
            <a:r>
              <a:rPr lang="ka-GE" dirty="0" smtClean="0"/>
              <a:t>ასევე ზმნური ფორმები</a:t>
            </a:r>
          </a:p>
          <a:p>
            <a:r>
              <a:rPr lang="ka-GE" dirty="0" smtClean="0"/>
              <a:t>ალაგება</a:t>
            </a:r>
            <a:r>
              <a:rPr lang="es-ES" dirty="0" smtClean="0"/>
              <a:t>_ recoger (cosas)</a:t>
            </a:r>
            <a:endParaRPr lang="ka-GE" dirty="0" smtClean="0"/>
          </a:p>
          <a:p>
            <a:r>
              <a:rPr lang="ka-GE" dirty="0" smtClean="0"/>
              <a:t>დალაგება</a:t>
            </a:r>
            <a:r>
              <a:rPr lang="es-ES" dirty="0" smtClean="0"/>
              <a:t>_ ordenar (cosas)</a:t>
            </a:r>
            <a:endParaRPr lang="ka-GE" dirty="0" smtClean="0"/>
          </a:p>
          <a:p>
            <a:r>
              <a:rPr lang="ka-GE" dirty="0" smtClean="0"/>
              <a:t>ჩალაგება</a:t>
            </a:r>
            <a:r>
              <a:rPr lang="es-ES" dirty="0" smtClean="0"/>
              <a:t>_ meter (cosas)</a:t>
            </a:r>
          </a:p>
          <a:p>
            <a:endParaRPr lang="ka-GE" dirty="0" smtClean="0"/>
          </a:p>
          <a:p>
            <a:pPr>
              <a:buNone/>
            </a:pPr>
            <a:endParaRPr lang="ka-GE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ka-GE" dirty="0" smtClean="0"/>
              <a:t>ქართული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a-GE" dirty="0" smtClean="0"/>
              <a:t>ქართული ენა აგლუტინურია, სადაც მორფემები და აფიქსები ასრულებენ სხვადასხვა ფუნქციას.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სქესი ესპანურში და ქართულში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ესპანური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2174875"/>
            <a:ext cx="3657600" cy="3951288"/>
          </a:xfrm>
        </p:spPr>
        <p:txBody>
          <a:bodyPr/>
          <a:lstStyle/>
          <a:p>
            <a:r>
              <a:rPr lang="ka-GE" dirty="0" smtClean="0"/>
              <a:t>სქესის ძირითადი მაწარმოებლები </a:t>
            </a:r>
          </a:p>
          <a:p>
            <a:r>
              <a:rPr lang="ka-GE" dirty="0" smtClean="0"/>
              <a:t>მამრობითი</a:t>
            </a:r>
            <a:r>
              <a:rPr lang="en-US" dirty="0" smtClean="0"/>
              <a:t> </a:t>
            </a:r>
            <a:r>
              <a:rPr lang="en-US" b="1" dirty="0" smtClean="0"/>
              <a:t>_o</a:t>
            </a:r>
            <a:endParaRPr lang="ka-GE" b="1" dirty="0" smtClean="0"/>
          </a:p>
          <a:p>
            <a:r>
              <a:rPr lang="ka-GE" dirty="0" smtClean="0"/>
              <a:t>მდედრობითი</a:t>
            </a:r>
            <a:r>
              <a:rPr lang="en-US" b="1" dirty="0" smtClean="0"/>
              <a:t>_a</a:t>
            </a:r>
            <a:endParaRPr lang="ka-GE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ქართული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rmAutofit fontScale="85000" lnSpcReduction="10000"/>
          </a:bodyPr>
          <a:lstStyle/>
          <a:p>
            <a:r>
              <a:rPr lang="ka-GE" dirty="0" smtClean="0"/>
              <a:t>ქართულს სქესი არ გააჩნია. სულხან-საბას მცდელობა სქესის ნიშნად -ა ხმოვანი დაეფიქსირებინა:</a:t>
            </a:r>
          </a:p>
          <a:p>
            <a:r>
              <a:rPr lang="ka-GE" dirty="0" smtClean="0"/>
              <a:t>ჩჩჳლი და ჩჩჳლა</a:t>
            </a:r>
          </a:p>
          <a:p>
            <a:r>
              <a:rPr lang="ka-GE" dirty="0" smtClean="0"/>
              <a:t>ჭაბუკი და ჭაბუკა </a:t>
            </a:r>
          </a:p>
          <a:p>
            <a:r>
              <a:rPr lang="ka-GE" dirty="0" smtClean="0"/>
              <a:t>მოხუცებული და მოხუცებულა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ka-GE" dirty="0" smtClean="0"/>
              <a:t>სახელის ბრუნება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ესპანური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3733800" cy="3951288"/>
          </a:xfrm>
        </p:spPr>
        <p:txBody>
          <a:bodyPr>
            <a:normAutofit fontScale="85000" lnSpcReduction="10000"/>
          </a:bodyPr>
          <a:lstStyle/>
          <a:p>
            <a:r>
              <a:rPr lang="ka-GE" dirty="0" smtClean="0"/>
              <a:t>ესპანურში ბრუნების ფუნქციას წინდებულები ასრულებენ.</a:t>
            </a:r>
          </a:p>
          <a:p>
            <a:r>
              <a:rPr lang="ka-GE" dirty="0" smtClean="0"/>
              <a:t>ბასკურ ენაში, ქართულის მსგავსად, გვაქვს მოთხრობითი ბრუნვა, იგივე ერგატივი.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ქართული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rmAutofit fontScale="85000" lnSpcReduction="20000"/>
          </a:bodyPr>
          <a:lstStyle/>
          <a:p>
            <a:endParaRPr lang="ka-GE" dirty="0" smtClean="0"/>
          </a:p>
          <a:p>
            <a:r>
              <a:rPr lang="ka-GE" dirty="0" smtClean="0"/>
              <a:t>სახელობითი - ი</a:t>
            </a:r>
          </a:p>
          <a:p>
            <a:r>
              <a:rPr lang="ka-GE" dirty="0" smtClean="0"/>
              <a:t>მოთხრობითი -მა, -მ</a:t>
            </a:r>
          </a:p>
          <a:p>
            <a:r>
              <a:rPr lang="ka-GE" dirty="0" smtClean="0"/>
              <a:t>მიცემითი - ს</a:t>
            </a:r>
          </a:p>
          <a:p>
            <a:r>
              <a:rPr lang="ka-GE" dirty="0" smtClean="0"/>
              <a:t>ნათესობითი - ის</a:t>
            </a:r>
          </a:p>
          <a:p>
            <a:r>
              <a:rPr lang="ka-GE" dirty="0" smtClean="0"/>
              <a:t>მოქმედებითი - ით,-თი</a:t>
            </a:r>
          </a:p>
          <a:p>
            <a:r>
              <a:rPr lang="ka-GE" dirty="0" smtClean="0"/>
              <a:t>ვითარებითი - ად, -დ</a:t>
            </a:r>
          </a:p>
          <a:p>
            <a:r>
              <a:rPr lang="ka-GE" dirty="0" smtClean="0"/>
              <a:t>ვითარებითი - ად, -დ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ზმნა ყოფნა და მისი ფუნქციები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ka-GE" dirty="0" smtClean="0"/>
              <a:t>ესპანური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a-GE" dirty="0" smtClean="0"/>
              <a:t>ესპანურში ზმნა ყოფნა სამი ზმნით გამოიხატება:</a:t>
            </a:r>
            <a:r>
              <a:rPr lang="es-ES" b="1" i="1" dirty="0" smtClean="0"/>
              <a:t>Ser, estar, haber (hay)</a:t>
            </a:r>
            <a:endParaRPr lang="en-US" b="1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ka-GE" dirty="0" smtClean="0"/>
              <a:t>ქართული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a-GE" dirty="0" smtClean="0"/>
              <a:t>ქართულში ყოფნა ზმნა ერთია, თუმცა გამოყენების მიხედვით განსხვავებულია მისი ფუნქციები:</a:t>
            </a:r>
            <a:r>
              <a:rPr lang="es-ES" dirty="0" smtClean="0"/>
              <a:t> </a:t>
            </a:r>
            <a:r>
              <a:rPr lang="ka-GE" dirty="0" smtClean="0"/>
              <a:t>ყოფნა, მყოფობა, არსებობა.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პირველი ქართული დამწერლობითი ნიმუშები</a:t>
            </a:r>
            <a:endParaRPr lang="en-US" dirty="0"/>
          </a:p>
        </p:txBody>
      </p:sp>
      <p:pic>
        <p:nvPicPr>
          <p:cNvPr id="4" name="Content Placeholder 3" descr="Garejawritin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4038600" cy="44958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a-GE" dirty="0" smtClean="0"/>
              <a:t>დავათის </a:t>
            </a:r>
            <a:r>
              <a:rPr lang="en-US" dirty="0" smtClean="0"/>
              <a:t> IV </a:t>
            </a:r>
            <a:r>
              <a:rPr lang="ka-GE" dirty="0" smtClean="0"/>
              <a:t>საუკუნის წარწერა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ka-GE" dirty="0" smtClean="0"/>
              <a:t>ქართული ანბანი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endParaRPr lang="ka-GE" dirty="0" smtClean="0"/>
          </a:p>
          <a:p>
            <a:r>
              <a:rPr lang="ka-GE" dirty="0" smtClean="0"/>
              <a:t>2016 წელს მრგვლოვანი, ნუსხური და მხედრული,</a:t>
            </a:r>
            <a:br>
              <a:rPr lang="ka-GE" dirty="0" smtClean="0"/>
            </a:br>
            <a:r>
              <a:rPr lang="ka-GE" dirty="0" smtClean="0"/>
              <a:t>“ქართული ანბანის სამი სახეობის ცოცხალი კულტურა“ იუნესკოს არამატერიალური კულტურული მემკვიდრეობის წარმომადგენლობით სიაში შეიტანეს.</a:t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600" y="1752600"/>
            <a:ext cx="4800600" cy="3657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პირველი ქართული დამწერლობითი ნიმუშები</a:t>
            </a:r>
            <a:endParaRPr lang="en-US" dirty="0"/>
          </a:p>
        </p:txBody>
      </p:sp>
      <p:pic>
        <p:nvPicPr>
          <p:cNvPr id="4" name="Content Placeholder 3" descr="Georgian_inscription_at_Bir_El-Qutt,_430_A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4130" y="1600200"/>
            <a:ext cx="3044739" cy="4724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a-GE" dirty="0" smtClean="0"/>
              <a:t>ბირ ელ ყუთის ქართული წარწერა. უძველესია ქართულ წარწერებს შორის. 430 წ.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ka-GE" dirty="0" smtClean="0"/>
              <a:t>ესპანური ანბანი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ასოები</a:t>
            </a:r>
          </a:p>
          <a:p>
            <a:pPr>
              <a:buNone/>
            </a:pPr>
            <a:r>
              <a:rPr lang="ka-GE" dirty="0" smtClean="0"/>
              <a:t>     </a:t>
            </a:r>
            <a:r>
              <a:rPr lang="pt-BR" dirty="0" smtClean="0"/>
              <a:t>​</a:t>
            </a:r>
            <a:r>
              <a:rPr lang="pt-BR" i="1" dirty="0" smtClean="0">
                <a:hlinkClick r:id="rId2" tooltip="A"/>
              </a:rPr>
              <a:t>a</a:t>
            </a:r>
            <a:r>
              <a:rPr lang="pt-BR" dirty="0" smtClean="0"/>
              <a:t>, </a:t>
            </a:r>
            <a:r>
              <a:rPr lang="pt-BR" i="1" dirty="0" smtClean="0">
                <a:hlinkClick r:id="rId3" tooltip="B"/>
              </a:rPr>
              <a:t>b</a:t>
            </a:r>
            <a:r>
              <a:rPr lang="pt-BR" dirty="0" smtClean="0"/>
              <a:t>, </a:t>
            </a:r>
            <a:r>
              <a:rPr lang="pt-BR" i="1" dirty="0" smtClean="0">
                <a:hlinkClick r:id="rId4" tooltip="C"/>
              </a:rPr>
              <a:t>c</a:t>
            </a:r>
            <a:r>
              <a:rPr lang="pt-BR" dirty="0" smtClean="0"/>
              <a:t>, </a:t>
            </a:r>
            <a:r>
              <a:rPr lang="pt-BR" i="1" dirty="0" smtClean="0">
                <a:hlinkClick r:id="rId5" tooltip="D"/>
              </a:rPr>
              <a:t>d</a:t>
            </a:r>
            <a:r>
              <a:rPr lang="pt-BR" dirty="0" smtClean="0"/>
              <a:t>, </a:t>
            </a:r>
            <a:r>
              <a:rPr lang="pt-BR" i="1" dirty="0" smtClean="0">
                <a:hlinkClick r:id="rId6" tooltip="E"/>
              </a:rPr>
              <a:t>e</a:t>
            </a:r>
            <a:r>
              <a:rPr lang="pt-BR" dirty="0" smtClean="0"/>
              <a:t>, </a:t>
            </a:r>
            <a:r>
              <a:rPr lang="pt-BR" i="1" dirty="0" smtClean="0">
                <a:hlinkClick r:id="rId7" tooltip="F"/>
              </a:rPr>
              <a:t>f</a:t>
            </a:r>
            <a:r>
              <a:rPr lang="pt-BR" dirty="0" smtClean="0"/>
              <a:t>, </a:t>
            </a:r>
            <a:r>
              <a:rPr lang="pt-BR" i="1" dirty="0" smtClean="0">
                <a:hlinkClick r:id="rId8" tooltip="G"/>
              </a:rPr>
              <a:t>g</a:t>
            </a:r>
            <a:r>
              <a:rPr lang="pt-BR" dirty="0" smtClean="0"/>
              <a:t>, </a:t>
            </a:r>
            <a:r>
              <a:rPr lang="pt-BR" i="1" dirty="0" smtClean="0">
                <a:hlinkClick r:id="rId9" tooltip="H"/>
              </a:rPr>
              <a:t>h</a:t>
            </a:r>
            <a:r>
              <a:rPr lang="pt-BR" dirty="0" smtClean="0"/>
              <a:t>, </a:t>
            </a:r>
            <a:r>
              <a:rPr lang="pt-BR" i="1" dirty="0" smtClean="0">
                <a:hlinkClick r:id="rId10" tooltip="I"/>
              </a:rPr>
              <a:t>i</a:t>
            </a:r>
            <a:r>
              <a:rPr lang="pt-BR" dirty="0" smtClean="0"/>
              <a:t>, </a:t>
            </a:r>
            <a:r>
              <a:rPr lang="pt-BR" i="1" dirty="0" smtClean="0">
                <a:hlinkClick r:id="rId11" tooltip="J"/>
              </a:rPr>
              <a:t>j</a:t>
            </a:r>
            <a:r>
              <a:rPr lang="pt-BR" dirty="0" smtClean="0"/>
              <a:t>, </a:t>
            </a:r>
            <a:r>
              <a:rPr lang="pt-BR" i="1" dirty="0" smtClean="0">
                <a:hlinkClick r:id="rId12" tooltip="K"/>
              </a:rPr>
              <a:t>k</a:t>
            </a:r>
            <a:r>
              <a:rPr lang="pt-BR" dirty="0" smtClean="0"/>
              <a:t>, </a:t>
            </a:r>
            <a:r>
              <a:rPr lang="pt-BR" i="1" dirty="0" smtClean="0">
                <a:hlinkClick r:id="rId13" tooltip="L"/>
              </a:rPr>
              <a:t>l</a:t>
            </a:r>
            <a:r>
              <a:rPr lang="pt-BR" dirty="0" smtClean="0"/>
              <a:t>, </a:t>
            </a:r>
            <a:r>
              <a:rPr lang="pt-BR" i="1" dirty="0" smtClean="0">
                <a:hlinkClick r:id="rId14" tooltip="M"/>
              </a:rPr>
              <a:t>m</a:t>
            </a:r>
            <a:r>
              <a:rPr lang="pt-BR" dirty="0" smtClean="0"/>
              <a:t>, </a:t>
            </a:r>
            <a:r>
              <a:rPr lang="pt-BR" i="1" dirty="0" smtClean="0">
                <a:hlinkClick r:id="rId15" tooltip="N"/>
              </a:rPr>
              <a:t>n</a:t>
            </a:r>
            <a:r>
              <a:rPr lang="pt-BR" dirty="0" smtClean="0"/>
              <a:t>, </a:t>
            </a:r>
            <a:r>
              <a:rPr lang="pt-BR" i="1" dirty="0" smtClean="0">
                <a:hlinkClick r:id="rId16" tooltip="Ñ"/>
              </a:rPr>
              <a:t>ñ</a:t>
            </a:r>
            <a:r>
              <a:rPr lang="pt-BR" dirty="0" smtClean="0"/>
              <a:t>, </a:t>
            </a:r>
            <a:r>
              <a:rPr lang="pt-BR" i="1" dirty="0" smtClean="0">
                <a:hlinkClick r:id="rId17" tooltip="O"/>
              </a:rPr>
              <a:t>o</a:t>
            </a:r>
            <a:r>
              <a:rPr lang="pt-BR" dirty="0" smtClean="0"/>
              <a:t>, </a:t>
            </a:r>
            <a:r>
              <a:rPr lang="pt-BR" i="1" dirty="0" smtClean="0">
                <a:hlinkClick r:id="rId18" tooltip="P"/>
              </a:rPr>
              <a:t>p</a:t>
            </a:r>
            <a:r>
              <a:rPr lang="pt-BR" dirty="0" smtClean="0"/>
              <a:t>, </a:t>
            </a:r>
            <a:r>
              <a:rPr lang="pt-BR" i="1" dirty="0" smtClean="0">
                <a:hlinkClick r:id="rId19" tooltip="Q"/>
              </a:rPr>
              <a:t>q</a:t>
            </a:r>
            <a:r>
              <a:rPr lang="pt-BR" dirty="0" smtClean="0"/>
              <a:t>, </a:t>
            </a:r>
            <a:r>
              <a:rPr lang="pt-BR" i="1" dirty="0" smtClean="0">
                <a:hlinkClick r:id="rId20" tooltip="R"/>
              </a:rPr>
              <a:t>r</a:t>
            </a:r>
            <a:r>
              <a:rPr lang="pt-BR" dirty="0" smtClean="0"/>
              <a:t>, </a:t>
            </a:r>
            <a:r>
              <a:rPr lang="pt-BR" i="1" dirty="0" smtClean="0">
                <a:hlinkClick r:id="rId21" tooltip="S"/>
              </a:rPr>
              <a:t>s</a:t>
            </a:r>
            <a:r>
              <a:rPr lang="pt-BR" dirty="0" smtClean="0"/>
              <a:t>, </a:t>
            </a:r>
            <a:r>
              <a:rPr lang="pt-BR" i="1" dirty="0" smtClean="0">
                <a:hlinkClick r:id="rId22" tooltip="T"/>
              </a:rPr>
              <a:t>t</a:t>
            </a:r>
            <a:r>
              <a:rPr lang="pt-BR" dirty="0" smtClean="0"/>
              <a:t>, </a:t>
            </a:r>
            <a:r>
              <a:rPr lang="pt-BR" i="1" dirty="0" smtClean="0">
                <a:hlinkClick r:id="rId23" tooltip="U"/>
              </a:rPr>
              <a:t>u</a:t>
            </a:r>
            <a:r>
              <a:rPr lang="pt-BR" dirty="0" smtClean="0"/>
              <a:t>, </a:t>
            </a:r>
            <a:r>
              <a:rPr lang="pt-BR" i="1" dirty="0" smtClean="0">
                <a:hlinkClick r:id="rId24" tooltip="V"/>
              </a:rPr>
              <a:t>v</a:t>
            </a:r>
            <a:r>
              <a:rPr lang="pt-BR" dirty="0" smtClean="0"/>
              <a:t>, </a:t>
            </a:r>
            <a:r>
              <a:rPr lang="pt-BR" i="1" dirty="0" smtClean="0">
                <a:hlinkClick r:id="rId25" tooltip="W"/>
              </a:rPr>
              <a:t>w</a:t>
            </a:r>
            <a:r>
              <a:rPr lang="pt-BR" dirty="0" smtClean="0"/>
              <a:t>, </a:t>
            </a:r>
            <a:r>
              <a:rPr lang="pt-BR" i="1" dirty="0" smtClean="0">
                <a:hlinkClick r:id="rId26" tooltip="X"/>
              </a:rPr>
              <a:t>x</a:t>
            </a:r>
            <a:r>
              <a:rPr lang="pt-BR" dirty="0" smtClean="0"/>
              <a:t>, </a:t>
            </a:r>
            <a:r>
              <a:rPr lang="pt-BR" i="1" dirty="0" smtClean="0">
                <a:hlinkClick r:id="rId27" tooltip="Y"/>
              </a:rPr>
              <a:t>y</a:t>
            </a:r>
            <a:r>
              <a:rPr lang="pt-BR" dirty="0" smtClean="0"/>
              <a:t> </a:t>
            </a:r>
            <a:r>
              <a:rPr lang="ka-GE" dirty="0" smtClean="0"/>
              <a:t>,</a:t>
            </a:r>
            <a:r>
              <a:rPr lang="pt-BR" dirty="0" smtClean="0"/>
              <a:t> </a:t>
            </a:r>
            <a:r>
              <a:rPr lang="pt-BR" i="1" dirty="0" smtClean="0">
                <a:hlinkClick r:id="rId28" tooltip="Z"/>
              </a:rPr>
              <a:t>z</a:t>
            </a:r>
            <a:r>
              <a:rPr lang="pt-BR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დიგრაფები</a:t>
            </a:r>
          </a:p>
          <a:p>
            <a:r>
              <a:rPr lang="es-ES" i="1" u="sng" dirty="0" smtClean="0">
                <a:solidFill>
                  <a:schemeClr val="tx2">
                    <a:lumMod val="75000"/>
                  </a:schemeClr>
                </a:solidFill>
              </a:rPr>
              <a:t>Ch</a:t>
            </a:r>
          </a:p>
          <a:p>
            <a:r>
              <a:rPr lang="es-ES" i="1" u="sng" dirty="0" smtClean="0">
                <a:solidFill>
                  <a:schemeClr val="tx2">
                    <a:lumMod val="75000"/>
                  </a:schemeClr>
                </a:solidFill>
              </a:rPr>
              <a:t>Ll</a:t>
            </a:r>
          </a:p>
          <a:p>
            <a:r>
              <a:rPr lang="es-ES" i="1" u="sng" dirty="0" err="1" smtClean="0">
                <a:solidFill>
                  <a:schemeClr val="tx2">
                    <a:lumMod val="75000"/>
                  </a:schemeClr>
                </a:solidFill>
              </a:rPr>
              <a:t>Rr</a:t>
            </a:r>
            <a:endParaRPr lang="es-ES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i="1" u="sng" dirty="0" err="1" smtClean="0">
                <a:solidFill>
                  <a:schemeClr val="tx2">
                    <a:lumMod val="75000"/>
                  </a:schemeClr>
                </a:solidFill>
              </a:rPr>
              <a:t>Gu</a:t>
            </a:r>
            <a:endParaRPr lang="es-ES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i="1" u="sng" dirty="0" err="1" smtClean="0">
                <a:solidFill>
                  <a:schemeClr val="tx2">
                    <a:lumMod val="75000"/>
                  </a:schemeClr>
                </a:solidFill>
              </a:rPr>
              <a:t>Qu</a:t>
            </a:r>
            <a:endParaRPr lang="en-US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პირველი ესპანური დამწერლობითი ნიმუშები </a:t>
            </a:r>
            <a:endParaRPr lang="en-US" dirty="0"/>
          </a:p>
        </p:txBody>
      </p:sp>
      <p:pic>
        <p:nvPicPr>
          <p:cNvPr id="4" name="Content Placeholder 3" descr="fol26vp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762000" y="1524000"/>
            <a:ext cx="4038600" cy="4724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X</a:t>
            </a:r>
            <a:r>
              <a:rPr lang="ka-GE" dirty="0" smtClean="0"/>
              <a:t> საუკუნით დათარიღებული ემილიანური გლოსები, პირველი დამწერლობითი ნიმუში შესრულებული ესპანურ ენაზე.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ქართული ენის პირველი გრამატიკა</a:t>
            </a:r>
            <a:endParaRPr lang="en-US" dirty="0"/>
          </a:p>
        </p:txBody>
      </p:sp>
      <p:pic>
        <p:nvPicPr>
          <p:cNvPr id="4" name="Content Placeholder 3" descr="e18395e18390e183aee183a2e18390e1839ce18392-vi-e18393e18390-e183a1e183a3e1839ae183aee18390e1839c-e183a1e18390e18391e1839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3581400" cy="42672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a-GE" dirty="0" smtClean="0"/>
              <a:t>სულხან საბა ორბელიანი (1658-1725) მეცნიერი,მწერალი, პედაგოგი, პოლიტიკოსი1709 წელს მისი ძალისხმევით იხსნება პირველი ქართული სტამბა.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ესპანური ენის პირველი გრამატიკა</a:t>
            </a:r>
            <a:endParaRPr lang="en-US" dirty="0"/>
          </a:p>
        </p:txBody>
      </p:sp>
      <p:pic>
        <p:nvPicPr>
          <p:cNvPr id="6" name="Content Placeholder 5" descr="c-nebrija_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1600200"/>
            <a:ext cx="3810000" cy="44958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ანტონიო დე ნებრიხა</a:t>
            </a:r>
          </a:p>
          <a:p>
            <a:r>
              <a:rPr lang="ka-GE" dirty="0" smtClean="0"/>
              <a:t>(1441-1552) ფილოლოგი, თეოლოგი, პედაგოგი,  სალამანკის სტამბის ერთერთი დამაარსებელი. “კასტილიური გრამატიკის” ავტორი (1492წ.)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ენობრივი განსხავებები</a:t>
            </a:r>
            <a:r>
              <a:rPr lang="en-US" dirty="0" smtClean="0"/>
              <a:t> </a:t>
            </a:r>
            <a:r>
              <a:rPr lang="ka-GE" dirty="0" smtClean="0"/>
              <a:t>ფონეტიკაში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ესპანური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838200" y="2174875"/>
            <a:ext cx="3201988" cy="3951288"/>
          </a:xfrm>
        </p:spPr>
        <p:txBody>
          <a:bodyPr>
            <a:normAutofit fontScale="70000" lnSpcReduction="20000"/>
          </a:bodyPr>
          <a:lstStyle/>
          <a:p>
            <a:r>
              <a:rPr lang="ka-GE" dirty="0" smtClean="0"/>
              <a:t>ესპანურში რთულია ორ თანხმოვანზე მეტი ბგერათშეთანხმების პოვნა, განსაკუთრებით თუ ისინი სიტყვის თავშია მოცემული.</a:t>
            </a:r>
            <a:endParaRPr lang="es-ES" dirty="0" smtClean="0"/>
          </a:p>
          <a:p>
            <a:r>
              <a:rPr lang="es-ES" dirty="0" smtClean="0"/>
              <a:t>Escala_ </a:t>
            </a:r>
            <a:r>
              <a:rPr lang="es-ES" dirty="0" err="1" smtClean="0"/>
              <a:t>Scala</a:t>
            </a:r>
            <a:r>
              <a:rPr lang="es-ES" dirty="0" smtClean="0"/>
              <a:t>(lat.)</a:t>
            </a:r>
          </a:p>
          <a:p>
            <a:r>
              <a:rPr lang="es-ES" dirty="0" smtClean="0"/>
              <a:t>Tiflis_ </a:t>
            </a:r>
            <a:r>
              <a:rPr lang="es-ES" dirty="0" err="1" smtClean="0"/>
              <a:t>Tbilisi</a:t>
            </a:r>
            <a:r>
              <a:rPr lang="es-ES" dirty="0" smtClean="0"/>
              <a:t> (</a:t>
            </a:r>
            <a:r>
              <a:rPr lang="es-ES" dirty="0" err="1" smtClean="0"/>
              <a:t>ac</a:t>
            </a:r>
            <a:r>
              <a:rPr lang="es-ES" dirty="0" smtClean="0"/>
              <a:t>. nombre=)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ქართული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48201" y="2174875"/>
            <a:ext cx="4495800" cy="3951288"/>
          </a:xfrm>
        </p:spPr>
        <p:txBody>
          <a:bodyPr/>
          <a:lstStyle/>
          <a:p>
            <a:r>
              <a:rPr lang="ka-GE" dirty="0" smtClean="0"/>
              <a:t>ერთ მარცვალში მრავალი თანხმოვნის თავმოყრა: </a:t>
            </a:r>
            <a:r>
              <a:rPr lang="ka-GE" i="1" dirty="0" smtClean="0"/>
              <a:t>ვეფხვთმბრდღვნელი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377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ესპანური ტოპონიმების, ანთროპონიმების და დარგობრივი ტერმინების (ლინგვისტურ-ლიტერატურულ, სამართლებრივ და საჯარო ადმინისტრაციის სფეროში) დაზუსტება და ქართულ ენაში მათი გამოყენების ნორმების შემუშავება.</vt:lpstr>
      <vt:lpstr>პირველი ქართული დამწერლობითი ნიმუშები</vt:lpstr>
      <vt:lpstr>ქართული ანბანი</vt:lpstr>
      <vt:lpstr>პირველი ქართული დამწერლობითი ნიმუშები</vt:lpstr>
      <vt:lpstr>ესპანური ანბანი</vt:lpstr>
      <vt:lpstr>პირველი ესპანური დამწერლობითი ნიმუშები </vt:lpstr>
      <vt:lpstr>ქართული ენის პირველი გრამატიკა</vt:lpstr>
      <vt:lpstr>ესპანური ენის პირველი გრამატიკა</vt:lpstr>
      <vt:lpstr>ენობრივი განსხავებები ფონეტიკაში</vt:lpstr>
      <vt:lpstr>მორფოსინატქსური თავისებურებები </vt:lpstr>
      <vt:lpstr>სქესი ესპანურში და ქართულში</vt:lpstr>
      <vt:lpstr>სახელის ბრუნება</vt:lpstr>
      <vt:lpstr>ზმნა ყოფნა და მისი ფუნქციები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Marine Kobeshavidze</cp:lastModifiedBy>
  <cp:revision>62</cp:revision>
  <dcterms:created xsi:type="dcterms:W3CDTF">2006-08-16T00:00:00Z</dcterms:created>
  <dcterms:modified xsi:type="dcterms:W3CDTF">2018-11-19T10:01:43Z</dcterms:modified>
</cp:coreProperties>
</file>