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3" r:id="rId7"/>
    <p:sldId id="261"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2C47DAA-3EB0-4F8B-90AF-D3D0052CB580}" type="datetimeFigureOut">
              <a:rPr lang="en-US" smtClean="0"/>
              <a:t>19.11.2018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2CE130-C92C-44E5-8DDC-F37126C3075C}" type="slidenum">
              <a:rPr lang="en-US" smtClean="0"/>
              <a:t>‹#›</a:t>
            </a:fld>
            <a:endParaRPr lang="en-US"/>
          </a:p>
        </p:txBody>
      </p:sp>
    </p:spTree>
    <p:extLst>
      <p:ext uri="{BB962C8B-B14F-4D97-AF65-F5344CB8AC3E}">
        <p14:creationId xmlns:p14="http://schemas.microsoft.com/office/powerpoint/2010/main" val="2744696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C47DAA-3EB0-4F8B-90AF-D3D0052CB580}" type="datetimeFigureOut">
              <a:rPr lang="en-US" smtClean="0"/>
              <a:t>19.11.2018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2CE130-C92C-44E5-8DDC-F37126C3075C}" type="slidenum">
              <a:rPr lang="en-US" smtClean="0"/>
              <a:t>‹#›</a:t>
            </a:fld>
            <a:endParaRPr lang="en-US"/>
          </a:p>
        </p:txBody>
      </p:sp>
    </p:spTree>
    <p:extLst>
      <p:ext uri="{BB962C8B-B14F-4D97-AF65-F5344CB8AC3E}">
        <p14:creationId xmlns:p14="http://schemas.microsoft.com/office/powerpoint/2010/main" val="1958637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C47DAA-3EB0-4F8B-90AF-D3D0052CB580}" type="datetimeFigureOut">
              <a:rPr lang="en-US" smtClean="0"/>
              <a:t>19.11.2018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2CE130-C92C-44E5-8DDC-F37126C3075C}" type="slidenum">
              <a:rPr lang="en-US" smtClean="0"/>
              <a:t>‹#›</a:t>
            </a:fld>
            <a:endParaRPr lang="en-US"/>
          </a:p>
        </p:txBody>
      </p:sp>
    </p:spTree>
    <p:extLst>
      <p:ext uri="{BB962C8B-B14F-4D97-AF65-F5344CB8AC3E}">
        <p14:creationId xmlns:p14="http://schemas.microsoft.com/office/powerpoint/2010/main" val="1334450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C47DAA-3EB0-4F8B-90AF-D3D0052CB580}" type="datetimeFigureOut">
              <a:rPr lang="en-US" smtClean="0"/>
              <a:t>19.11.2018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2CE130-C92C-44E5-8DDC-F37126C3075C}"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5740609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C47DAA-3EB0-4F8B-90AF-D3D0052CB580}" type="datetimeFigureOut">
              <a:rPr lang="en-US" smtClean="0"/>
              <a:t>19.11.2018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2CE130-C92C-44E5-8DDC-F37126C3075C}" type="slidenum">
              <a:rPr lang="en-US" smtClean="0"/>
              <a:t>‹#›</a:t>
            </a:fld>
            <a:endParaRPr lang="en-US"/>
          </a:p>
        </p:txBody>
      </p:sp>
    </p:spTree>
    <p:extLst>
      <p:ext uri="{BB962C8B-B14F-4D97-AF65-F5344CB8AC3E}">
        <p14:creationId xmlns:p14="http://schemas.microsoft.com/office/powerpoint/2010/main" val="16575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2C47DAA-3EB0-4F8B-90AF-D3D0052CB580}" type="datetimeFigureOut">
              <a:rPr lang="en-US" smtClean="0"/>
              <a:t>19.11.2018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2CE130-C92C-44E5-8DDC-F37126C3075C}" type="slidenum">
              <a:rPr lang="en-US" smtClean="0"/>
              <a:t>‹#›</a:t>
            </a:fld>
            <a:endParaRPr lang="en-US"/>
          </a:p>
        </p:txBody>
      </p:sp>
    </p:spTree>
    <p:extLst>
      <p:ext uri="{BB962C8B-B14F-4D97-AF65-F5344CB8AC3E}">
        <p14:creationId xmlns:p14="http://schemas.microsoft.com/office/powerpoint/2010/main" val="27618063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2C47DAA-3EB0-4F8B-90AF-D3D0052CB580}" type="datetimeFigureOut">
              <a:rPr lang="en-US" smtClean="0"/>
              <a:t>19.11.2018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2CE130-C92C-44E5-8DDC-F37126C3075C}" type="slidenum">
              <a:rPr lang="en-US" smtClean="0"/>
              <a:t>‹#›</a:t>
            </a:fld>
            <a:endParaRPr lang="en-US"/>
          </a:p>
        </p:txBody>
      </p:sp>
    </p:spTree>
    <p:extLst>
      <p:ext uri="{BB962C8B-B14F-4D97-AF65-F5344CB8AC3E}">
        <p14:creationId xmlns:p14="http://schemas.microsoft.com/office/powerpoint/2010/main" val="35268989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2C47DAA-3EB0-4F8B-90AF-D3D0052CB580}" type="datetimeFigureOut">
              <a:rPr lang="en-US" smtClean="0"/>
              <a:t>19.11.2018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2CE130-C92C-44E5-8DDC-F37126C3075C}" type="slidenum">
              <a:rPr lang="en-US" smtClean="0"/>
              <a:t>‹#›</a:t>
            </a:fld>
            <a:endParaRPr lang="en-US"/>
          </a:p>
        </p:txBody>
      </p:sp>
    </p:spTree>
    <p:extLst>
      <p:ext uri="{BB962C8B-B14F-4D97-AF65-F5344CB8AC3E}">
        <p14:creationId xmlns:p14="http://schemas.microsoft.com/office/powerpoint/2010/main" val="9862187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2C47DAA-3EB0-4F8B-90AF-D3D0052CB580}" type="datetimeFigureOut">
              <a:rPr lang="en-US" smtClean="0"/>
              <a:t>19.11.2018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2CE130-C92C-44E5-8DDC-F37126C3075C}" type="slidenum">
              <a:rPr lang="en-US" smtClean="0"/>
              <a:t>‹#›</a:t>
            </a:fld>
            <a:endParaRPr lang="en-US"/>
          </a:p>
        </p:txBody>
      </p:sp>
    </p:spTree>
    <p:extLst>
      <p:ext uri="{BB962C8B-B14F-4D97-AF65-F5344CB8AC3E}">
        <p14:creationId xmlns:p14="http://schemas.microsoft.com/office/powerpoint/2010/main" val="2760099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B2C47DAA-3EB0-4F8B-90AF-D3D0052CB580}" type="datetimeFigureOut">
              <a:rPr lang="en-US" smtClean="0"/>
              <a:t>19.11.2018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2CE130-C92C-44E5-8DDC-F37126C3075C}" type="slidenum">
              <a:rPr lang="en-US" smtClean="0"/>
              <a:t>‹#›</a:t>
            </a:fld>
            <a:endParaRPr lang="en-US"/>
          </a:p>
        </p:txBody>
      </p:sp>
    </p:spTree>
    <p:extLst>
      <p:ext uri="{BB962C8B-B14F-4D97-AF65-F5344CB8AC3E}">
        <p14:creationId xmlns:p14="http://schemas.microsoft.com/office/powerpoint/2010/main" val="969052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C47DAA-3EB0-4F8B-90AF-D3D0052CB580}" type="datetimeFigureOut">
              <a:rPr lang="en-US" smtClean="0"/>
              <a:t>19.11.2018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2CE130-C92C-44E5-8DDC-F37126C3075C}" type="slidenum">
              <a:rPr lang="en-US" smtClean="0"/>
              <a:t>‹#›</a:t>
            </a:fld>
            <a:endParaRPr lang="en-US"/>
          </a:p>
        </p:txBody>
      </p:sp>
    </p:spTree>
    <p:extLst>
      <p:ext uri="{BB962C8B-B14F-4D97-AF65-F5344CB8AC3E}">
        <p14:creationId xmlns:p14="http://schemas.microsoft.com/office/powerpoint/2010/main" val="4216650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2C47DAA-3EB0-4F8B-90AF-D3D0052CB580}" type="datetimeFigureOut">
              <a:rPr lang="en-US" smtClean="0"/>
              <a:t>19.11.2018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2CE130-C92C-44E5-8DDC-F37126C3075C}" type="slidenum">
              <a:rPr lang="en-US" smtClean="0"/>
              <a:t>‹#›</a:t>
            </a:fld>
            <a:endParaRPr lang="en-US"/>
          </a:p>
        </p:txBody>
      </p:sp>
    </p:spTree>
    <p:extLst>
      <p:ext uri="{BB962C8B-B14F-4D97-AF65-F5344CB8AC3E}">
        <p14:creationId xmlns:p14="http://schemas.microsoft.com/office/powerpoint/2010/main" val="3242858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2C47DAA-3EB0-4F8B-90AF-D3D0052CB580}" type="datetimeFigureOut">
              <a:rPr lang="en-US" smtClean="0"/>
              <a:t>19.11.2018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2CE130-C92C-44E5-8DDC-F37126C3075C}" type="slidenum">
              <a:rPr lang="en-US" smtClean="0"/>
              <a:t>‹#›</a:t>
            </a:fld>
            <a:endParaRPr lang="en-US"/>
          </a:p>
        </p:txBody>
      </p:sp>
    </p:spTree>
    <p:extLst>
      <p:ext uri="{BB962C8B-B14F-4D97-AF65-F5344CB8AC3E}">
        <p14:creationId xmlns:p14="http://schemas.microsoft.com/office/powerpoint/2010/main" val="44977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B2C47DAA-3EB0-4F8B-90AF-D3D0052CB580}" type="datetimeFigureOut">
              <a:rPr lang="en-US" smtClean="0"/>
              <a:t>19.11.2018</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782CE130-C92C-44E5-8DDC-F37126C3075C}" type="slidenum">
              <a:rPr lang="en-US" smtClean="0"/>
              <a:t>‹#›</a:t>
            </a:fld>
            <a:endParaRPr lang="en-US"/>
          </a:p>
        </p:txBody>
      </p:sp>
    </p:spTree>
    <p:extLst>
      <p:ext uri="{BB962C8B-B14F-4D97-AF65-F5344CB8AC3E}">
        <p14:creationId xmlns:p14="http://schemas.microsoft.com/office/powerpoint/2010/main" val="313881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2C47DAA-3EB0-4F8B-90AF-D3D0052CB580}" type="datetimeFigureOut">
              <a:rPr lang="en-US" smtClean="0"/>
              <a:t>19.11.2018</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782CE130-C92C-44E5-8DDC-F37126C3075C}" type="slidenum">
              <a:rPr lang="en-US" smtClean="0"/>
              <a:t>‹#›</a:t>
            </a:fld>
            <a:endParaRPr lang="en-US"/>
          </a:p>
        </p:txBody>
      </p:sp>
    </p:spTree>
    <p:extLst>
      <p:ext uri="{BB962C8B-B14F-4D97-AF65-F5344CB8AC3E}">
        <p14:creationId xmlns:p14="http://schemas.microsoft.com/office/powerpoint/2010/main" val="3340886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B2C47DAA-3EB0-4F8B-90AF-D3D0052CB580}" type="datetimeFigureOut">
              <a:rPr lang="en-US" smtClean="0"/>
              <a:t>19.11.2018</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782CE130-C92C-44E5-8DDC-F37126C3075C}" type="slidenum">
              <a:rPr lang="en-US" smtClean="0"/>
              <a:t>‹#›</a:t>
            </a:fld>
            <a:endParaRPr lang="en-US"/>
          </a:p>
        </p:txBody>
      </p:sp>
    </p:spTree>
    <p:extLst>
      <p:ext uri="{BB962C8B-B14F-4D97-AF65-F5344CB8AC3E}">
        <p14:creationId xmlns:p14="http://schemas.microsoft.com/office/powerpoint/2010/main" val="1068710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C47DAA-3EB0-4F8B-90AF-D3D0052CB580}" type="datetimeFigureOut">
              <a:rPr lang="en-US" smtClean="0"/>
              <a:t>19.11.2018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2CE130-C92C-44E5-8DDC-F37126C3075C}" type="slidenum">
              <a:rPr lang="en-US" smtClean="0"/>
              <a:t>‹#›</a:t>
            </a:fld>
            <a:endParaRPr lang="en-US"/>
          </a:p>
        </p:txBody>
      </p:sp>
    </p:spTree>
    <p:extLst>
      <p:ext uri="{BB962C8B-B14F-4D97-AF65-F5344CB8AC3E}">
        <p14:creationId xmlns:p14="http://schemas.microsoft.com/office/powerpoint/2010/main" val="1970717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2C47DAA-3EB0-4F8B-90AF-D3D0052CB580}" type="datetimeFigureOut">
              <a:rPr lang="en-US" smtClean="0"/>
              <a:t>19.11.2018</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782CE130-C92C-44E5-8DDC-F37126C3075C}" type="slidenum">
              <a:rPr lang="en-US" smtClean="0"/>
              <a:t>‹#›</a:t>
            </a:fld>
            <a:endParaRPr lang="en-US"/>
          </a:p>
        </p:txBody>
      </p:sp>
    </p:spTree>
    <p:extLst>
      <p:ext uri="{BB962C8B-B14F-4D97-AF65-F5344CB8AC3E}">
        <p14:creationId xmlns:p14="http://schemas.microsoft.com/office/powerpoint/2010/main" val="311199685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dle.rae.es/?id=aIgIBpD" TargetMode="External"/><Relationship Id="rId2" Type="http://schemas.openxmlformats.org/officeDocument/2006/relationships/hyperlink" Target="http://www.rae.es/diccionario-panhispanico-de-dudas/terminos-linguistico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dle.rae.es/?id=aL2j2f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5070231"/>
          </a:xfrm>
        </p:spPr>
        <p:txBody>
          <a:bodyPr/>
          <a:lstStyle/>
          <a:p>
            <a:pPr algn="ctr">
              <a:lnSpc>
                <a:spcPct val="150000"/>
              </a:lnSpc>
            </a:pPr>
            <a:r>
              <a:rPr lang="ka-GE" sz="2800" b="1" dirty="0" smtClean="0">
                <a:solidFill>
                  <a:schemeClr val="bg1"/>
                </a:solidFill>
              </a:rPr>
              <a:t/>
            </a:r>
            <a:br>
              <a:rPr lang="ka-GE" sz="2800" b="1" dirty="0" smtClean="0">
                <a:solidFill>
                  <a:schemeClr val="bg1"/>
                </a:solidFill>
              </a:rPr>
            </a:br>
            <a:r>
              <a:rPr lang="ka-GE" sz="2800" b="1" dirty="0">
                <a:solidFill>
                  <a:schemeClr val="bg1"/>
                </a:solidFill>
              </a:rPr>
              <a:t/>
            </a:r>
            <a:br>
              <a:rPr lang="ka-GE" sz="2800" b="1" dirty="0">
                <a:solidFill>
                  <a:schemeClr val="bg1"/>
                </a:solidFill>
              </a:rPr>
            </a:br>
            <a:r>
              <a:rPr lang="ka-GE" sz="2800" b="1" dirty="0" smtClean="0">
                <a:solidFill>
                  <a:schemeClr val="bg1"/>
                </a:solidFill>
              </a:rPr>
              <a:t/>
            </a:r>
            <a:br>
              <a:rPr lang="ka-GE" sz="2800" b="1" dirty="0" smtClean="0">
                <a:solidFill>
                  <a:schemeClr val="bg1"/>
                </a:solidFill>
              </a:rPr>
            </a:br>
            <a:r>
              <a:rPr lang="ka-GE" sz="2800" b="1" dirty="0">
                <a:solidFill>
                  <a:schemeClr val="bg1"/>
                </a:solidFill>
              </a:rPr>
              <a:t/>
            </a:r>
            <a:br>
              <a:rPr lang="ka-GE" sz="2800" b="1" dirty="0">
                <a:solidFill>
                  <a:schemeClr val="bg1"/>
                </a:solidFill>
              </a:rPr>
            </a:br>
            <a:r>
              <a:rPr lang="ka-GE" sz="2800" b="1" dirty="0" smtClean="0">
                <a:solidFill>
                  <a:schemeClr val="bg1"/>
                </a:solidFill>
              </a:rPr>
              <a:t/>
            </a:r>
            <a:br>
              <a:rPr lang="ka-GE" sz="2800" b="1" dirty="0" smtClean="0">
                <a:solidFill>
                  <a:schemeClr val="bg1"/>
                </a:solidFill>
              </a:rPr>
            </a:br>
            <a:r>
              <a:rPr lang="ka-GE" sz="2800" b="1" dirty="0">
                <a:solidFill>
                  <a:schemeClr val="bg1"/>
                </a:solidFill>
              </a:rPr>
              <a:t/>
            </a:r>
            <a:br>
              <a:rPr lang="ka-GE" sz="2800" b="1" dirty="0">
                <a:solidFill>
                  <a:schemeClr val="bg1"/>
                </a:solidFill>
              </a:rPr>
            </a:br>
            <a:r>
              <a:rPr lang="ka-GE" sz="2800" b="1" dirty="0" smtClean="0">
                <a:solidFill>
                  <a:schemeClr val="bg1"/>
                </a:solidFill>
              </a:rPr>
              <a:t/>
            </a:r>
            <a:br>
              <a:rPr lang="ka-GE" sz="2800" b="1" dirty="0" smtClean="0">
                <a:solidFill>
                  <a:schemeClr val="bg1"/>
                </a:solidFill>
              </a:rPr>
            </a:br>
            <a:r>
              <a:rPr lang="ka-GE" sz="2800" b="1" dirty="0">
                <a:solidFill>
                  <a:schemeClr val="bg1"/>
                </a:solidFill>
              </a:rPr>
              <a:t/>
            </a:r>
            <a:br>
              <a:rPr lang="ka-GE" sz="2800" b="1" dirty="0">
                <a:solidFill>
                  <a:schemeClr val="bg1"/>
                </a:solidFill>
              </a:rPr>
            </a:br>
            <a:r>
              <a:rPr lang="ka-GE" sz="2800" b="1" dirty="0" smtClean="0">
                <a:solidFill>
                  <a:schemeClr val="bg1"/>
                </a:solidFill>
              </a:rPr>
              <a:t/>
            </a:r>
            <a:br>
              <a:rPr lang="ka-GE" sz="2800" b="1" dirty="0" smtClean="0">
                <a:solidFill>
                  <a:schemeClr val="bg1"/>
                </a:solidFill>
              </a:rPr>
            </a:br>
            <a:r>
              <a:rPr lang="ka-GE" sz="2800" b="1" dirty="0" smtClean="0">
                <a:solidFill>
                  <a:schemeClr val="bg1"/>
                </a:solidFill>
              </a:rPr>
              <a:t>ივანე </a:t>
            </a:r>
            <a:r>
              <a:rPr lang="en-US" sz="2800" b="1" dirty="0" smtClean="0">
                <a:solidFill>
                  <a:schemeClr val="bg1"/>
                </a:solidFill>
              </a:rPr>
              <a:t> </a:t>
            </a:r>
            <a:r>
              <a:rPr lang="ka-GE" sz="2800" b="1" dirty="0">
                <a:solidFill>
                  <a:schemeClr val="bg1"/>
                </a:solidFill>
              </a:rPr>
              <a:t>ჯავახიშვილის  </a:t>
            </a:r>
            <a:r>
              <a:rPr lang="ka-GE" sz="2800" b="1" dirty="0">
                <a:solidFill>
                  <a:schemeClr val="bg1"/>
                </a:solidFill>
              </a:rPr>
              <a:t>სახელობის </a:t>
            </a:r>
            <a:r>
              <a:rPr lang="en-US" sz="2800" b="1" dirty="0">
                <a:solidFill>
                  <a:schemeClr val="bg1"/>
                </a:solidFill>
              </a:rPr>
              <a:t> </a:t>
            </a:r>
            <a:r>
              <a:rPr lang="ka-GE" sz="2800" b="1" dirty="0">
                <a:solidFill>
                  <a:schemeClr val="bg1"/>
                </a:solidFill>
              </a:rPr>
              <a:t>თბილისის სახელმწიფო </a:t>
            </a:r>
            <a:r>
              <a:rPr lang="en-US" sz="2800" b="1" dirty="0">
                <a:solidFill>
                  <a:schemeClr val="bg1"/>
                </a:solidFill>
              </a:rPr>
              <a:t> </a:t>
            </a:r>
            <a:r>
              <a:rPr lang="ka-GE" sz="2800" b="1" dirty="0">
                <a:solidFill>
                  <a:schemeClr val="bg1"/>
                </a:solidFill>
              </a:rPr>
              <a:t>უნივერსიტეტის </a:t>
            </a:r>
            <a:r>
              <a:rPr lang="en-US" sz="2800" b="1" dirty="0">
                <a:solidFill>
                  <a:schemeClr val="bg1"/>
                </a:solidFill>
              </a:rPr>
              <a:t> </a:t>
            </a:r>
            <a:br>
              <a:rPr lang="en-US" sz="2800" b="1" dirty="0">
                <a:solidFill>
                  <a:schemeClr val="bg1"/>
                </a:solidFill>
              </a:rPr>
            </a:br>
            <a:r>
              <a:rPr lang="ka-GE" sz="2800" b="1" dirty="0">
                <a:solidFill>
                  <a:schemeClr val="bg1"/>
                </a:solidFill>
              </a:rPr>
              <a:t>ჰუმანიტარულ მეცნიერებათა </a:t>
            </a:r>
            <a:r>
              <a:rPr lang="en-US" sz="2800" b="1" dirty="0">
                <a:solidFill>
                  <a:schemeClr val="bg1"/>
                </a:solidFill>
              </a:rPr>
              <a:t> </a:t>
            </a:r>
            <a:r>
              <a:rPr lang="ka-GE" sz="2800" b="1" dirty="0" smtClean="0">
                <a:solidFill>
                  <a:schemeClr val="bg1"/>
                </a:solidFill>
              </a:rPr>
              <a:t>ფაკულტეტი</a:t>
            </a:r>
            <a:br>
              <a:rPr lang="ka-GE" sz="2800" b="1" dirty="0" smtClean="0">
                <a:solidFill>
                  <a:schemeClr val="bg1"/>
                </a:solidFill>
              </a:rPr>
            </a:br>
            <a:r>
              <a:rPr lang="ka-GE" sz="2800" b="1" dirty="0" smtClean="0">
                <a:solidFill>
                  <a:schemeClr val="bg1"/>
                </a:solidFill>
              </a:rPr>
              <a:t>სოფიო ფეიქრიშვილი</a:t>
            </a:r>
            <a:br>
              <a:rPr lang="ka-GE" sz="2800" b="1" dirty="0" smtClean="0">
                <a:solidFill>
                  <a:schemeClr val="bg1"/>
                </a:solidFill>
              </a:rPr>
            </a:br>
            <a:r>
              <a:rPr lang="ka-GE" sz="2800" dirty="0" smtClean="0">
                <a:solidFill>
                  <a:schemeClr val="bg1"/>
                </a:solidFill>
                <a:effectLst>
                  <a:outerShdw blurRad="38100" dist="38100" dir="2700000" algn="tl">
                    <a:srgbClr val="000000">
                      <a:alpha val="43137"/>
                    </a:srgbClr>
                  </a:outerShdw>
                </a:effectLst>
                <a:ea typeface="Calibri" pitchFamily="34" charset="0"/>
                <a:cs typeface="Times New Roman" pitchFamily="18" charset="0"/>
              </a:rPr>
              <a:t>2018 </a:t>
            </a:r>
            <a:r>
              <a:rPr lang="ka-GE" sz="2800" dirty="0">
                <a:solidFill>
                  <a:schemeClr val="bg1"/>
                </a:solidFill>
                <a:effectLst>
                  <a:outerShdw blurRad="38100" dist="38100" dir="2700000" algn="tl">
                    <a:srgbClr val="000000">
                      <a:alpha val="43137"/>
                    </a:srgbClr>
                  </a:outerShdw>
                </a:effectLst>
                <a:latin typeface="Arial" pitchFamily="34" charset="0"/>
                <a:cs typeface="Arial" pitchFamily="34" charset="0"/>
              </a:rPr>
              <a:t/>
            </a:r>
            <a:br>
              <a:rPr lang="ka-GE" sz="2800" dirty="0">
                <a:solidFill>
                  <a:schemeClr val="bg1"/>
                </a:solidFill>
                <a:effectLst>
                  <a:outerShdw blurRad="38100" dist="38100" dir="2700000" algn="tl">
                    <a:srgbClr val="000000">
                      <a:alpha val="43137"/>
                    </a:srgbClr>
                  </a:outerShdw>
                </a:effectLst>
                <a:latin typeface="Arial" pitchFamily="34" charset="0"/>
                <a:cs typeface="Arial" pitchFamily="34" charset="0"/>
              </a:rPr>
            </a:br>
            <a:endParaRPr lang="en-US" sz="2800"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175" y="396046"/>
            <a:ext cx="2381250" cy="235267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517302"/>
            <a:ext cx="5005316" cy="1925045"/>
          </a:xfrm>
          <a:prstGeom prst="rect">
            <a:avLst/>
          </a:prstGeom>
        </p:spPr>
      </p:pic>
    </p:spTree>
    <p:extLst>
      <p:ext uri="{BB962C8B-B14F-4D97-AF65-F5344CB8AC3E}">
        <p14:creationId xmlns:p14="http://schemas.microsoft.com/office/powerpoint/2010/main" val="2673640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656492"/>
            <a:ext cx="8946541" cy="5591907"/>
          </a:xfrm>
        </p:spPr>
        <p:txBody>
          <a:bodyPr/>
          <a:lstStyle/>
          <a:p>
            <a:pPr>
              <a:lnSpc>
                <a:spcPct val="150000"/>
              </a:lnSpc>
            </a:pPr>
            <a:r>
              <a:rPr lang="ka-GE" dirty="0">
                <a:solidFill>
                  <a:schemeClr val="bg1"/>
                </a:solidFill>
              </a:rPr>
              <a:t>დღევანდელ საქართველოში, სხვა დარგებთან შედარებით, მთარგმნელობითი სფერო საკმაოდ დინამიურად ვითარდება. ამას ბევრი გამომწვევი მიზეზი აქვს.  რაც მეტი ითარგმნება, მით მეტი კითხვა იბადება და მეტი დისკუსია იმართება  ლიტერატურულ, თუ ლინგვისტურ თემებზე, ნაწარმოების სათაურზე, სტრუქტურაზე,  გადმოტანილი ანთროპონიმებისა და ტოპონიმების სიზუსტეზე, პერსონაჟთა სახელების სწორ ადაპტირებასა და დარგობრივი ლინგვისტიკის განვითარებაზე.  </a:t>
            </a:r>
            <a:endParaRPr lang="en-US" dirty="0">
              <a:solidFill>
                <a:schemeClr val="bg1"/>
              </a:solidFill>
            </a:endParaRPr>
          </a:p>
          <a:p>
            <a:endParaRPr lang="en-US" dirty="0"/>
          </a:p>
        </p:txBody>
      </p:sp>
    </p:spTree>
    <p:extLst>
      <p:ext uri="{BB962C8B-B14F-4D97-AF65-F5344CB8AC3E}">
        <p14:creationId xmlns:p14="http://schemas.microsoft.com/office/powerpoint/2010/main" val="921929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656492"/>
            <a:ext cx="8946541" cy="5591907"/>
          </a:xfrm>
        </p:spPr>
        <p:txBody>
          <a:bodyPr>
            <a:normAutofit fontScale="77500" lnSpcReduction="20000"/>
          </a:bodyPr>
          <a:lstStyle/>
          <a:p>
            <a:pPr>
              <a:lnSpc>
                <a:spcPct val="160000"/>
              </a:lnSpc>
            </a:pPr>
            <a:r>
              <a:rPr lang="ka-GE" dirty="0">
                <a:solidFill>
                  <a:schemeClr val="bg1"/>
                </a:solidFill>
              </a:rPr>
              <a:t>ესპანურ-ქართულ მთარგმენოლბით საქმიანობას დიდი ისტორია არ აქვს, რაც ესპანური ენის მცოდნეების ნაკლებობით და სპეციალისტების არ არსებობით იყო განპირობებული. თავდაპირველად თარგმანები რუსული, ან სხვა ევროპული  ენიდან სრულდებოდა. რისი ნათელი მაგალითიც არის ქართველი ჟურნალისტის, მთარგმნელის და თეატრალური მოღვაწის, ნიკოლოზ ავალიშვილის “მახვილგონიერი იდალგოს დონ კიხოტ ლამანჩელის” თარგმანი. რომანის პირველი 32 თავი დაიბეჭდა ჟურნალ „მნათობში“ 1869-1871 წლებში. შეცდომას სათაურშივე ვხდებით. რომანის მთავარი გმირის სახელი არასწორად არის გადმოცემული, მას დონ კიხოტე(Don Quijote) ჰქვია და არა </a:t>
            </a:r>
            <a:r>
              <a:rPr lang="ka-GE" i="1" u="sng" dirty="0">
                <a:solidFill>
                  <a:schemeClr val="bg1"/>
                </a:solidFill>
              </a:rPr>
              <a:t>დონ კიხოტ ან დონ კიხოტი. </a:t>
            </a:r>
            <a:r>
              <a:rPr lang="ka-GE" dirty="0">
                <a:solidFill>
                  <a:schemeClr val="bg1"/>
                </a:solidFill>
              </a:rPr>
              <a:t>სწორედ, რუსულის გავლენით უნდა იყოს ქართულ რეალობაში სერვანტესის რომანის სახელწოდება „დონ კიხოტი“ შემოსული, შეცდომის გამეორებას ვხვდებით, ბევრად გვიანი პერიოდის, 1994 წლის ბაჩანა ბრეგვაძის თარგმანშიც.  ეს ცდომილება აღნიშნა ქართველმა მწერალმა დავით ტურაშვილმა, რაც საზოგადოებისთვის სიახლედ იქცა. ასევე, საინტერესო სტატია და გარჩევა გამოაქვეყნა ისპანისტმა ფილოლოგმა სოფი ჩხვიმიანმა. სამწუხაროდ, ამ ტიპის შეცდომების გამოსწორება საკმაოდ რთული, ან ხშირ შემთხვევაში საერთოდ შეუძლებელია, რადგან მათ ისტორიული ხანდაზმულობა ახასიათებთ. </a:t>
            </a:r>
            <a:endParaRPr lang="en-US" dirty="0">
              <a:solidFill>
                <a:schemeClr val="bg1"/>
              </a:solidFill>
            </a:endParaRPr>
          </a:p>
          <a:p>
            <a:endParaRPr lang="en-US" dirty="0"/>
          </a:p>
        </p:txBody>
      </p:sp>
    </p:spTree>
    <p:extLst>
      <p:ext uri="{BB962C8B-B14F-4D97-AF65-F5344CB8AC3E}">
        <p14:creationId xmlns:p14="http://schemas.microsoft.com/office/powerpoint/2010/main" val="1681873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7570" y="0"/>
            <a:ext cx="11769968" cy="6611815"/>
          </a:xfrm>
        </p:spPr>
        <p:txBody>
          <a:bodyPr/>
          <a:lstStyle/>
          <a:p>
            <a:pPr lvl="0">
              <a:lnSpc>
                <a:spcPct val="150000"/>
              </a:lnSpc>
            </a:pPr>
            <a:r>
              <a:rPr lang="ka-GE" sz="2800" dirty="0">
                <a:solidFill>
                  <a:schemeClr val="bg1"/>
                </a:solidFill>
              </a:rPr>
              <a:t>პრაგმატულ /კომუნიკაციური ეკვივალენტობის საშუალებით</a:t>
            </a:r>
            <a:r>
              <a:rPr lang="en-US" sz="2800" dirty="0">
                <a:solidFill>
                  <a:schemeClr val="bg1"/>
                </a:solidFill>
              </a:rPr>
              <a:t/>
            </a:r>
            <a:br>
              <a:rPr lang="en-US" sz="2800" dirty="0">
                <a:solidFill>
                  <a:schemeClr val="bg1"/>
                </a:solidFill>
              </a:rPr>
            </a:br>
            <a:r>
              <a:rPr lang="ka-GE" sz="2800" dirty="0">
                <a:solidFill>
                  <a:schemeClr val="bg1"/>
                </a:solidFill>
              </a:rPr>
              <a:t>ანტონი პიმი, ავსტრალიელი მკვლევარი თარგმანის სწავლების დარგში, მის სამეცნიერო ნაშრომში - „თარგმანის თანამედროვე თეორიები,“ განმარტავს: „ეკვივალენტობა გულისხმობს, რომ წყარო ტექსტს და მიმღებ ტექსტს გარკვეულ დონეზე და სხვადასხვადა ნაწილში დასაშვებია ჰქონდეს მსგავსი ღირებულებები, რომელთა გამოხატვაც შესაძლებელია სხვადსხვა გზით“. (თავი 2, 2008)</a:t>
            </a:r>
            <a:r>
              <a:rPr lang="en-US" sz="2800" dirty="0">
                <a:solidFill>
                  <a:schemeClr val="bg1"/>
                </a:solidFill>
              </a:rPr>
              <a:t/>
            </a:r>
            <a:br>
              <a:rPr lang="en-US" sz="2800" dirty="0">
                <a:solidFill>
                  <a:schemeClr val="bg1"/>
                </a:solidFill>
              </a:rPr>
            </a:br>
            <a:r>
              <a:rPr lang="ka-GE" sz="2800" dirty="0">
                <a:solidFill>
                  <a:schemeClr val="bg1"/>
                </a:solidFill>
              </a:rPr>
              <a:t>(http://usuaris.tinet.cat/apym/publications/ETT/teorias_espanol_muestra.pdf)</a:t>
            </a:r>
            <a:r>
              <a:rPr lang="en-US" dirty="0">
                <a:solidFill>
                  <a:schemeClr val="bg1"/>
                </a:solidFill>
              </a:rPr>
              <a:t/>
            </a:r>
            <a:br>
              <a:rPr lang="en-US" dirty="0">
                <a:solidFill>
                  <a:schemeClr val="bg1"/>
                </a:solidFill>
              </a:rPr>
            </a:br>
            <a:endParaRPr lang="en-US" dirty="0">
              <a:solidFill>
                <a:schemeClr val="bg1"/>
              </a:solidFill>
            </a:endParaRPr>
          </a:p>
        </p:txBody>
      </p:sp>
    </p:spTree>
    <p:extLst>
      <p:ext uri="{BB962C8B-B14F-4D97-AF65-F5344CB8AC3E}">
        <p14:creationId xmlns:p14="http://schemas.microsoft.com/office/powerpoint/2010/main" val="944919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281354"/>
            <a:ext cx="8946541" cy="5967045"/>
          </a:xfrm>
        </p:spPr>
        <p:txBody>
          <a:bodyPr/>
          <a:lstStyle/>
          <a:p>
            <a:pPr lvl="0">
              <a:lnSpc>
                <a:spcPct val="150000"/>
              </a:lnSpc>
            </a:pPr>
            <a:r>
              <a:rPr lang="ka-GE" dirty="0">
                <a:solidFill>
                  <a:schemeClr val="bg1"/>
                </a:solidFill>
              </a:rPr>
              <a:t>ტრანსკრიფციის საშუალებით</a:t>
            </a:r>
            <a:endParaRPr lang="en-US" dirty="0">
              <a:solidFill>
                <a:schemeClr val="bg1"/>
              </a:solidFill>
            </a:endParaRPr>
          </a:p>
          <a:p>
            <a:pPr>
              <a:lnSpc>
                <a:spcPct val="150000"/>
              </a:lnSpc>
            </a:pPr>
            <a:r>
              <a:rPr lang="ka-GE" dirty="0">
                <a:solidFill>
                  <a:schemeClr val="bg1"/>
                </a:solidFill>
              </a:rPr>
              <a:t> </a:t>
            </a:r>
            <a:endParaRPr lang="en-US" dirty="0">
              <a:solidFill>
                <a:schemeClr val="bg1"/>
              </a:solidFill>
            </a:endParaRPr>
          </a:p>
          <a:p>
            <a:pPr>
              <a:lnSpc>
                <a:spcPct val="150000"/>
              </a:lnSpc>
            </a:pPr>
            <a:r>
              <a:rPr lang="ka-GE" dirty="0">
                <a:solidFill>
                  <a:schemeClr val="bg1"/>
                </a:solidFill>
              </a:rPr>
              <a:t>ესპანეთის სამეფო აკადემიის ონლაინ ლექსიკონის თანახმად: „ტრანსკრიფცია არის ფონეტიკური, ფონოლოგიური, ლექსიკური, ან მორფოლოგიური ელემენტების გამოსახვა წერილობითი სისტემის მეშვეობით. არსებობს ფონეტიკური ტრანსკრიფცია, რაც გულისხმობს სამეტყველო ბგერების სიმბოლოებით გამოსახვას; და ფონოლოგიური ტრანსკრიფცია - ერთი კონკრეტული ენის ბგერების შედგენილობის გადმოცემა პოზიციური ვარიანტების გათვალისწინებით“</a:t>
            </a:r>
            <a:endParaRPr lang="en-US" dirty="0">
              <a:solidFill>
                <a:schemeClr val="bg1"/>
              </a:solidFill>
            </a:endParaRPr>
          </a:p>
          <a:p>
            <a:pPr>
              <a:lnSpc>
                <a:spcPct val="150000"/>
              </a:lnSpc>
            </a:pPr>
            <a:r>
              <a:rPr lang="ka-GE" dirty="0">
                <a:solidFill>
                  <a:schemeClr val="bg1"/>
                </a:solidFill>
              </a:rPr>
              <a:t> </a:t>
            </a:r>
            <a:r>
              <a:rPr lang="ka-GE" u="sng" dirty="0">
                <a:solidFill>
                  <a:schemeClr val="bg1"/>
                </a:solidFill>
                <a:hlinkClick r:id="rId2"/>
              </a:rPr>
              <a:t>http://www.rae.es/diccionario-panhispanico-de-dudas/terminos-linguisticos</a:t>
            </a:r>
            <a:r>
              <a:rPr lang="ka-GE" dirty="0">
                <a:solidFill>
                  <a:schemeClr val="bg1"/>
                </a:solidFill>
              </a:rPr>
              <a:t>, </a:t>
            </a:r>
            <a:r>
              <a:rPr lang="ka-GE" u="sng" dirty="0">
                <a:solidFill>
                  <a:schemeClr val="bg1"/>
                </a:solidFill>
                <a:hlinkClick r:id="rId3"/>
              </a:rPr>
              <a:t>http://dle.rae.es/?</a:t>
            </a:r>
            <a:r>
              <a:rPr lang="ka-GE" u="sng" dirty="0" smtClean="0">
                <a:solidFill>
                  <a:schemeClr val="bg1"/>
                </a:solidFill>
                <a:hlinkClick r:id="rId3"/>
              </a:rPr>
              <a:t>id=aIgIBpD</a:t>
            </a:r>
            <a:endParaRPr lang="ka-GE" u="sng" dirty="0" smtClean="0">
              <a:solidFill>
                <a:schemeClr val="bg1"/>
              </a:solidFill>
            </a:endParaRPr>
          </a:p>
          <a:p>
            <a:pPr>
              <a:lnSpc>
                <a:spcPct val="150000"/>
              </a:lnSpc>
            </a:pPr>
            <a:endParaRPr lang="en-US" dirty="0">
              <a:solidFill>
                <a:schemeClr val="bg1"/>
              </a:solidFill>
            </a:endParaRPr>
          </a:p>
          <a:p>
            <a:endParaRPr lang="en-US" dirty="0"/>
          </a:p>
        </p:txBody>
      </p:sp>
    </p:spTree>
    <p:extLst>
      <p:ext uri="{BB962C8B-B14F-4D97-AF65-F5344CB8AC3E}">
        <p14:creationId xmlns:p14="http://schemas.microsoft.com/office/powerpoint/2010/main" val="240826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86434" y="1037273"/>
            <a:ext cx="9403742" cy="388696"/>
          </a:xfrm>
          <a:prstGeom prst="rect">
            <a:avLst/>
          </a:prstGeom>
        </p:spPr>
        <p:txBody>
          <a:bodyPr wrap="square">
            <a:spAutoFit/>
          </a:bodyPr>
          <a:lstStyle/>
          <a:p>
            <a:pPr algn="just">
              <a:lnSpc>
                <a:spcPct val="107000"/>
              </a:lnSpc>
              <a:spcAft>
                <a:spcPts val="800"/>
              </a:spcAft>
            </a:pPr>
            <a:r>
              <a:rPr lang="ka-GE" dirty="0">
                <a:solidFill>
                  <a:schemeClr val="bg1"/>
                </a:solidFill>
                <a:ea typeface="Calibri" panose="020F0502020204030204" pitchFamily="34" charset="0"/>
                <a:cs typeface="Times New Roman" panose="02020603050405020304" pitchFamily="18" charset="0"/>
              </a:rPr>
              <a:t>ესპანური საბავშო რომანი „მანოლიტო გაფოტასი“ (Manolito Gafotas)</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Flecha: a la izquierda y derecha 2"/>
          <p:cNvSpPr/>
          <p:nvPr/>
        </p:nvSpPr>
        <p:spPr>
          <a:xfrm>
            <a:off x="1410335" y="9393555"/>
            <a:ext cx="88265" cy="4508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Flecha: a la izquierda y derecha 5"/>
          <p:cNvSpPr/>
          <p:nvPr/>
        </p:nvSpPr>
        <p:spPr>
          <a:xfrm>
            <a:off x="2080895" y="9410700"/>
            <a:ext cx="93980" cy="4508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Flecha: a la izquierda y derecha 9"/>
          <p:cNvSpPr/>
          <p:nvPr/>
        </p:nvSpPr>
        <p:spPr>
          <a:xfrm>
            <a:off x="2614930" y="9418320"/>
            <a:ext cx="88265" cy="4508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Flecha: a la izquierda y derecha 10"/>
          <p:cNvSpPr/>
          <p:nvPr/>
        </p:nvSpPr>
        <p:spPr>
          <a:xfrm>
            <a:off x="3180715" y="9417685"/>
            <a:ext cx="88265" cy="4508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Flecha: a la izquierda y derecha 11"/>
          <p:cNvSpPr/>
          <p:nvPr/>
        </p:nvSpPr>
        <p:spPr>
          <a:xfrm>
            <a:off x="3740150" y="9401175"/>
            <a:ext cx="88265" cy="4508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Flecha: a la izquierda y derecha 12"/>
          <p:cNvSpPr/>
          <p:nvPr/>
        </p:nvSpPr>
        <p:spPr>
          <a:xfrm>
            <a:off x="4355465" y="9406890"/>
            <a:ext cx="88265" cy="4508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Flecha: a la izquierda y derecha 13"/>
          <p:cNvSpPr/>
          <p:nvPr/>
        </p:nvSpPr>
        <p:spPr>
          <a:xfrm>
            <a:off x="4947920" y="9424035"/>
            <a:ext cx="88265" cy="4508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100">
                <a:effectLst/>
                <a:latin typeface="Sylfaen" panose="010A0502050306030303" pitchFamily="18" charset="0"/>
                <a:ea typeface="Calibri" panose="020F0502020204030204" pitchFamily="34" charset="0"/>
                <a:cs typeface="Times New Roman" panose="02020603050405020304" pitchFamily="18" charset="0"/>
              </a:rPr>
              <a:t> </a:t>
            </a:r>
            <a:endParaRPr lang="en-US" sz="1100">
              <a:effectLst/>
              <a:ea typeface="Calibri" panose="020F0502020204030204" pitchFamily="34" charset="0"/>
              <a:cs typeface="Times New Roman" panose="02020603050405020304" pitchFamily="18" charset="0"/>
            </a:endParaRPr>
          </a:p>
        </p:txBody>
      </p:sp>
      <p:sp>
        <p:nvSpPr>
          <p:cNvPr id="12" name="Flecha: a la izquierda y derecha 14"/>
          <p:cNvSpPr/>
          <p:nvPr/>
        </p:nvSpPr>
        <p:spPr>
          <a:xfrm>
            <a:off x="5640705" y="9422765"/>
            <a:ext cx="88265" cy="4508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Rectangle 9"/>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15"/>
          <p:cNvSpPr/>
          <p:nvPr/>
        </p:nvSpPr>
        <p:spPr>
          <a:xfrm>
            <a:off x="204738" y="1610801"/>
            <a:ext cx="11383108" cy="4524315"/>
          </a:xfrm>
          <a:prstGeom prst="rect">
            <a:avLst/>
          </a:prstGeom>
        </p:spPr>
        <p:txBody>
          <a:bodyPr wrap="square">
            <a:spAutoFit/>
          </a:bodyPr>
          <a:lstStyle/>
          <a:p>
            <a:pPr>
              <a:lnSpc>
                <a:spcPct val="200000"/>
              </a:lnSpc>
            </a:pPr>
            <a:r>
              <a:rPr lang="ka-GE" dirty="0">
                <a:solidFill>
                  <a:schemeClr val="bg1"/>
                </a:solidFill>
                <a:ea typeface="Calibri" panose="020F0502020204030204" pitchFamily="34" charset="0"/>
                <a:cs typeface="Times New Roman" panose="02020603050405020304" pitchFamily="18" charset="0"/>
              </a:rPr>
              <a:t>ეს არის ცნობილი ესპანელი ჟურნალისტისა და საბავშო მწერლის, ელვირა ლინდოს, რვა ტომისგან შემდგარი საყმაწვილო რომანი. ნაწარმოების მთავარი გმირი არის სათვალიანი მანოლიტო (Manolito Gafotas)- მადრიდიში მცხოვრები პატარა ბიჭი, რომლსაც აქვს თანდაყოლილი მიოპია და სათვალეს ატარებს. განვიხილოთ რომანის სათაური, რაც ამავდროულად არის მთავარი პერსონაჟის სახელი და ზედმეტსახელი. მანოლიტო არის ესპანეთში მამაკცის საკმაოდ პოპულარული სახელის - მანოლოს მოფერებითი ფორმა. მისი ექვივალენტი ქართულ რეალობაში არ მოიძებნება. ეს საკუთარი სახელი ტრანსლიტერაციის გზით, საკმაოდ მარტივად  შეგვიძლია გადმოვიტანოთ ქართულში</a:t>
            </a:r>
            <a:r>
              <a:rPr lang="ka-GE" dirty="0" smtClean="0">
                <a:solidFill>
                  <a:schemeClr val="bg1"/>
                </a:solidFill>
                <a:ea typeface="Calibri" panose="020F0502020204030204" pitchFamily="34" charset="0"/>
                <a:cs typeface="Times New Roman" panose="02020603050405020304" pitchFamily="18" charset="0"/>
              </a:rPr>
              <a:t>.</a:t>
            </a:r>
          </a:p>
          <a:p>
            <a:pPr>
              <a:lnSpc>
                <a:spcPct val="200000"/>
              </a:lnSpc>
            </a:pPr>
            <a:r>
              <a:rPr lang="es-ES" dirty="0" smtClean="0"/>
              <a:t>M</a:t>
            </a:r>
            <a:r>
              <a:rPr lang="ka-GE" dirty="0" smtClean="0">
                <a:sym typeface="Wingdings" panose="05000000000000000000" pitchFamily="2" charset="2"/>
              </a:rPr>
              <a:t></a:t>
            </a:r>
            <a:r>
              <a:rPr lang="es-ES" dirty="0" smtClean="0"/>
              <a:t> </a:t>
            </a:r>
            <a:r>
              <a:rPr lang="ka-GE" dirty="0" smtClean="0"/>
              <a:t>მ</a:t>
            </a:r>
            <a:r>
              <a:rPr lang="es-ES" dirty="0" smtClean="0"/>
              <a:t> </a:t>
            </a:r>
            <a:r>
              <a:rPr lang="ka-GE" dirty="0" smtClean="0"/>
              <a:t>   </a:t>
            </a:r>
            <a:r>
              <a:rPr lang="es-ES" dirty="0" smtClean="0"/>
              <a:t>a</a:t>
            </a:r>
            <a:r>
              <a:rPr lang="ka-GE" dirty="0" smtClean="0"/>
              <a:t> </a:t>
            </a:r>
            <a:r>
              <a:rPr lang="ka-GE" dirty="0" smtClean="0">
                <a:sym typeface="Wingdings" panose="05000000000000000000" pitchFamily="2" charset="2"/>
              </a:rPr>
              <a:t></a:t>
            </a:r>
            <a:r>
              <a:rPr lang="ka-GE" dirty="0" smtClean="0"/>
              <a:t>ა  </a:t>
            </a:r>
            <a:r>
              <a:rPr lang="es-ES" dirty="0" smtClean="0"/>
              <a:t> n</a:t>
            </a:r>
            <a:r>
              <a:rPr lang="ka-GE" dirty="0" smtClean="0">
                <a:sym typeface="Wingdings" panose="05000000000000000000" pitchFamily="2" charset="2"/>
              </a:rPr>
              <a:t></a:t>
            </a:r>
            <a:r>
              <a:rPr lang="es-ES" dirty="0" smtClean="0"/>
              <a:t> </a:t>
            </a:r>
            <a:r>
              <a:rPr lang="ka-GE" dirty="0" smtClean="0"/>
              <a:t>ნ   </a:t>
            </a:r>
            <a:r>
              <a:rPr lang="es-ES" dirty="0" smtClean="0"/>
              <a:t>o</a:t>
            </a:r>
            <a:r>
              <a:rPr lang="ka-GE" dirty="0" smtClean="0">
                <a:sym typeface="Wingdings" panose="05000000000000000000" pitchFamily="2" charset="2"/>
              </a:rPr>
              <a:t></a:t>
            </a:r>
            <a:r>
              <a:rPr lang="ka-GE" dirty="0" smtClean="0"/>
              <a:t> ო  </a:t>
            </a:r>
            <a:r>
              <a:rPr lang="es-ES" dirty="0" smtClean="0"/>
              <a:t> l</a:t>
            </a:r>
            <a:r>
              <a:rPr lang="ka-GE" dirty="0" smtClean="0"/>
              <a:t> </a:t>
            </a:r>
            <a:r>
              <a:rPr lang="ka-GE" dirty="0" smtClean="0">
                <a:sym typeface="Wingdings" panose="05000000000000000000" pitchFamily="2" charset="2"/>
              </a:rPr>
              <a:t></a:t>
            </a:r>
            <a:r>
              <a:rPr lang="ka-GE" dirty="0" smtClean="0"/>
              <a:t>ლ</a:t>
            </a:r>
            <a:r>
              <a:rPr lang="es-ES" dirty="0" smtClean="0"/>
              <a:t> </a:t>
            </a:r>
            <a:r>
              <a:rPr lang="ka-GE" dirty="0" smtClean="0"/>
              <a:t>  </a:t>
            </a:r>
            <a:r>
              <a:rPr lang="es-ES" dirty="0" smtClean="0"/>
              <a:t>i</a:t>
            </a:r>
            <a:r>
              <a:rPr lang="ka-GE" dirty="0" smtClean="0"/>
              <a:t> </a:t>
            </a:r>
            <a:r>
              <a:rPr lang="ka-GE" dirty="0" smtClean="0">
                <a:sym typeface="Wingdings" panose="05000000000000000000" pitchFamily="2" charset="2"/>
              </a:rPr>
              <a:t></a:t>
            </a:r>
            <a:r>
              <a:rPr lang="ka-GE" dirty="0" smtClean="0"/>
              <a:t>ი  </a:t>
            </a:r>
            <a:r>
              <a:rPr lang="es-ES" dirty="0" smtClean="0"/>
              <a:t> t</a:t>
            </a:r>
            <a:r>
              <a:rPr lang="ka-GE" dirty="0" smtClean="0"/>
              <a:t> </a:t>
            </a:r>
            <a:r>
              <a:rPr lang="ka-GE" dirty="0" smtClean="0">
                <a:sym typeface="Wingdings" panose="05000000000000000000" pitchFamily="2" charset="2"/>
              </a:rPr>
              <a:t></a:t>
            </a:r>
            <a:r>
              <a:rPr lang="ka-GE" dirty="0" smtClean="0"/>
              <a:t>ტ</a:t>
            </a:r>
            <a:r>
              <a:rPr lang="es-ES" dirty="0" smtClean="0"/>
              <a:t> </a:t>
            </a:r>
            <a:r>
              <a:rPr lang="ka-GE" dirty="0" smtClean="0"/>
              <a:t>  </a:t>
            </a:r>
            <a:r>
              <a:rPr lang="es-ES" dirty="0" smtClean="0"/>
              <a:t>o</a:t>
            </a:r>
            <a:r>
              <a:rPr lang="ka-GE" dirty="0" smtClean="0">
                <a:sym typeface="Wingdings" panose="05000000000000000000" pitchFamily="2" charset="2"/>
              </a:rPr>
              <a:t></a:t>
            </a:r>
            <a:r>
              <a:rPr lang="ka-GE" dirty="0" smtClean="0"/>
              <a:t> ო</a:t>
            </a:r>
            <a:endParaRPr lang="ka-GE" dirty="0">
              <a:cs typeface="Times New Roman" panose="02020603050405020304" pitchFamily="18" charset="0"/>
            </a:endParaRPr>
          </a:p>
        </p:txBody>
      </p:sp>
      <p:sp>
        <p:nvSpPr>
          <p:cNvPr id="17" name="Flecha: a la izquierda y derecha 2"/>
          <p:cNvSpPr/>
          <p:nvPr/>
        </p:nvSpPr>
        <p:spPr>
          <a:xfrm>
            <a:off x="1257935" y="9241155"/>
            <a:ext cx="88265" cy="4508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Flecha: a la izquierda y derecha 9"/>
          <p:cNvSpPr/>
          <p:nvPr/>
        </p:nvSpPr>
        <p:spPr>
          <a:xfrm>
            <a:off x="2462530" y="9265920"/>
            <a:ext cx="88265" cy="4508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 name="Flecha: a la izquierda y derecha 10"/>
          <p:cNvSpPr/>
          <p:nvPr/>
        </p:nvSpPr>
        <p:spPr>
          <a:xfrm>
            <a:off x="3028315" y="9265285"/>
            <a:ext cx="88265" cy="4508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Flecha: a la izquierda y derecha 11"/>
          <p:cNvSpPr/>
          <p:nvPr/>
        </p:nvSpPr>
        <p:spPr>
          <a:xfrm>
            <a:off x="3587750" y="9248775"/>
            <a:ext cx="88265" cy="4508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1" name="Flecha: a la izquierda y derecha 12"/>
          <p:cNvSpPr/>
          <p:nvPr/>
        </p:nvSpPr>
        <p:spPr>
          <a:xfrm>
            <a:off x="4203065" y="9254490"/>
            <a:ext cx="88265" cy="4508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2" name="Flecha: a la izquierda y derecha 13"/>
          <p:cNvSpPr/>
          <p:nvPr/>
        </p:nvSpPr>
        <p:spPr>
          <a:xfrm>
            <a:off x="4795520" y="9271635"/>
            <a:ext cx="88265" cy="4508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100">
                <a:effectLst/>
                <a:latin typeface="Sylfaen" panose="010A0502050306030303" pitchFamily="18" charset="0"/>
                <a:ea typeface="Calibri" panose="020F0502020204030204" pitchFamily="34" charset="0"/>
                <a:cs typeface="Times New Roman" panose="02020603050405020304" pitchFamily="18" charset="0"/>
              </a:rPr>
              <a:t> </a:t>
            </a:r>
            <a:endParaRPr lang="en-US" sz="1100">
              <a:effectLst/>
              <a:ea typeface="Calibri" panose="020F0502020204030204" pitchFamily="34" charset="0"/>
              <a:cs typeface="Times New Roman" panose="02020603050405020304" pitchFamily="18" charset="0"/>
            </a:endParaRPr>
          </a:p>
        </p:txBody>
      </p:sp>
      <p:sp>
        <p:nvSpPr>
          <p:cNvPr id="23" name="Flecha: a la izquierda y derecha 14"/>
          <p:cNvSpPr/>
          <p:nvPr/>
        </p:nvSpPr>
        <p:spPr>
          <a:xfrm>
            <a:off x="5488305" y="9270365"/>
            <a:ext cx="88265" cy="4508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4" name="Rectangle 20"/>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965745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422032"/>
            <a:ext cx="8946541" cy="5826368"/>
          </a:xfrm>
        </p:spPr>
        <p:txBody>
          <a:bodyPr/>
          <a:lstStyle/>
          <a:p>
            <a:pPr lvl="0">
              <a:lnSpc>
                <a:spcPct val="150000"/>
              </a:lnSpc>
            </a:pPr>
            <a:r>
              <a:rPr lang="ka-GE" dirty="0">
                <a:solidFill>
                  <a:schemeClr val="bg1"/>
                </a:solidFill>
              </a:rPr>
              <a:t>ტრანსლიტერაციის საშუალებით</a:t>
            </a:r>
            <a:endParaRPr lang="en-US" dirty="0">
              <a:solidFill>
                <a:schemeClr val="bg1"/>
              </a:solidFill>
            </a:endParaRPr>
          </a:p>
          <a:p>
            <a:pPr>
              <a:lnSpc>
                <a:spcPct val="150000"/>
              </a:lnSpc>
            </a:pPr>
            <a:r>
              <a:rPr lang="ka-GE" dirty="0">
                <a:solidFill>
                  <a:schemeClr val="bg1"/>
                </a:solidFill>
              </a:rPr>
              <a:t>ესპანეთის სამეფო აკადემიის ონლაინ ლექსიკონის თანახმად: „ტრანსლიტერაცია არის ერთი ენის დამწერლობის ასოების გამოსახვა სხვა სისტემის სიმბოლოებით“.  </a:t>
            </a:r>
            <a:r>
              <a:rPr lang="ka-GE" u="sng" dirty="0">
                <a:solidFill>
                  <a:schemeClr val="bg1"/>
                </a:solidFill>
                <a:hlinkClick r:id="rId2"/>
              </a:rPr>
              <a:t>http://dle.rae.es/?id=aL2j2ff</a:t>
            </a:r>
            <a:endParaRPr lang="en-US" dirty="0">
              <a:solidFill>
                <a:schemeClr val="bg1"/>
              </a:solidFill>
            </a:endParaRPr>
          </a:p>
          <a:p>
            <a:pPr>
              <a:lnSpc>
                <a:spcPct val="150000"/>
              </a:lnSpc>
            </a:pPr>
            <a:r>
              <a:rPr lang="ka-GE" dirty="0">
                <a:solidFill>
                  <a:schemeClr val="bg1"/>
                </a:solidFill>
              </a:rPr>
              <a:t>თანამედროვე ტექნოლოგიების განვითარებასთან ერთად(მაგ. კომპიუტერის კლავიატურა) შეიქმნა სხვადასხვა დამწერლობის სიმბოლოების გამაერთიენებელი სისტემები. </a:t>
            </a:r>
            <a:endParaRPr lang="en-US" dirty="0">
              <a:solidFill>
                <a:schemeClr val="bg1"/>
              </a:solidFill>
            </a:endParaRPr>
          </a:p>
          <a:p>
            <a:endParaRPr lang="en-US" dirty="0"/>
          </a:p>
        </p:txBody>
      </p:sp>
    </p:spTree>
    <p:extLst>
      <p:ext uri="{BB962C8B-B14F-4D97-AF65-F5344CB8AC3E}">
        <p14:creationId xmlns:p14="http://schemas.microsoft.com/office/powerpoint/2010/main" val="2972317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C:\Users\User\Desktop\Sabakalavro\Powerpoint\596px-TSU_Logo.svg.png"/>
          <p:cNvPicPr>
            <a:picLocks noGrp="1" noChangeAspect="1" noChangeArrowheads="1"/>
          </p:cNvPicPr>
          <p:nvPr>
            <p:ph idx="1"/>
          </p:nvPr>
        </p:nvPicPr>
        <p:blipFill>
          <a:blip r:embed="rId2" cstate="print"/>
          <a:srcRect/>
          <a:stretch>
            <a:fillRect/>
          </a:stretch>
        </p:blipFill>
        <p:spPr bwMode="auto">
          <a:xfrm>
            <a:off x="304800" y="304800"/>
            <a:ext cx="4541520" cy="4572000"/>
          </a:xfrm>
          <a:prstGeom prst="rect">
            <a:avLst/>
          </a:prstGeom>
          <a:noFill/>
        </p:spPr>
      </p:pic>
      <p:sp>
        <p:nvSpPr>
          <p:cNvPr id="3" name="Title 2"/>
          <p:cNvSpPr>
            <a:spLocks noGrp="1"/>
          </p:cNvSpPr>
          <p:nvPr>
            <p:ph type="title"/>
          </p:nvPr>
        </p:nvSpPr>
        <p:spPr>
          <a:xfrm>
            <a:off x="2209800" y="4876800"/>
            <a:ext cx="8001000" cy="1295400"/>
          </a:xfrm>
        </p:spPr>
        <p:txBody>
          <a:bodyPr/>
          <a:lstStyle/>
          <a:p>
            <a:r>
              <a:rPr lang="ka-GE" b="1" dirty="0" smtClean="0">
                <a:solidFill>
                  <a:schemeClr val="bg1"/>
                </a:solidFill>
                <a:effectLst>
                  <a:outerShdw blurRad="38100" dist="38100" dir="2700000" algn="tl">
                    <a:srgbClr val="000000">
                      <a:alpha val="43137"/>
                    </a:srgbClr>
                  </a:outerShdw>
                </a:effectLst>
              </a:rPr>
              <a:t>გმადლობთ ყურადღებისთვის!</a:t>
            </a:r>
            <a:endParaRPr lang="en-US" b="1" dirty="0">
              <a:solidFill>
                <a:schemeClr val="bg1"/>
              </a:solidFill>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3009" y="1085850"/>
            <a:ext cx="5395491" cy="3409950"/>
          </a:xfrm>
          <a:prstGeom prst="rect">
            <a:avLst/>
          </a:prstGeom>
        </p:spPr>
      </p:pic>
    </p:spTree>
    <p:extLst>
      <p:ext uri="{BB962C8B-B14F-4D97-AF65-F5344CB8AC3E}">
        <p14:creationId xmlns:p14="http://schemas.microsoft.com/office/powerpoint/2010/main" val="27617236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17</TotalTime>
  <Words>398</Words>
  <Application>Microsoft Office PowerPoint</Application>
  <PresentationFormat>Widescreen</PresentationFormat>
  <Paragraphs>17</Paragraphs>
  <Slides>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Calibri</vt:lpstr>
      <vt:lpstr>Century Gothic</vt:lpstr>
      <vt:lpstr>Sylfaen</vt:lpstr>
      <vt:lpstr>Times New Roman</vt:lpstr>
      <vt:lpstr>Wingdings</vt:lpstr>
      <vt:lpstr>Wingdings 3</vt:lpstr>
      <vt:lpstr>Ion</vt:lpstr>
      <vt:lpstr>         ივანე  ჯავახიშვილის  სახელობის  თბილისის სახელმწიფო  უნივერსიტეტის   ჰუმანიტარულ მეცნიერებათა  ფაკულტეტი სოფიო ფეიქრიშვილი 2018  </vt:lpstr>
      <vt:lpstr>PowerPoint Presentation</vt:lpstr>
      <vt:lpstr>PowerPoint Presentation</vt:lpstr>
      <vt:lpstr>პრაგმატულ /კომუნიკაციური ეკვივალენტობის საშუალებით ანტონი პიმი, ავსტრალიელი მკვლევარი თარგმანის სწავლების დარგში, მის სამეცნიერო ნაშრომში - „თარგმანის თანამედროვე თეორიები,“ განმარტავს: „ეკვივალენტობა გულისხმობს, რომ წყარო ტექსტს და მიმღებ ტექსტს გარკვეულ დონეზე და სხვადასხვადა ნაწილში დასაშვებია ჰქონდეს მსგავსი ღირებულებები, რომელთა გამოხატვაც შესაძლებელია სხვადსხვა გზით“. (თავი 2, 2008) (http://usuaris.tinet.cat/apym/publications/ETT/teorias_espanol_muestra.pdf) </vt:lpstr>
      <vt:lpstr>PowerPoint Presentation</vt:lpstr>
      <vt:lpstr>PowerPoint Presentation</vt:lpstr>
      <vt:lpstr>PowerPoint Presentation</vt:lpstr>
      <vt:lpstr>გმადლობთ ყურადღებისთვის!</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ივანე  ჯავახიშვილის  სახელობის  თბილისის სახელმწიფო  უნივერსიტეტის   ჰუმანიტარულ მეცნიერებათა  ფაკულტეტი სოფიო ფეიქრიშვილი 2018  </dc:title>
  <dc:creator>Marine Kobeshavidze</dc:creator>
  <cp:lastModifiedBy>Marine Kobeshavidze</cp:lastModifiedBy>
  <cp:revision>6</cp:revision>
  <dcterms:created xsi:type="dcterms:W3CDTF">2018-11-19T09:24:03Z</dcterms:created>
  <dcterms:modified xsi:type="dcterms:W3CDTF">2018-11-19T09:41:51Z</dcterms:modified>
</cp:coreProperties>
</file>